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4" r:id="rId1"/>
  </p:sldMasterIdLst>
  <p:sldIdLst>
    <p:sldId id="256" r:id="rId2"/>
    <p:sldId id="268" r:id="rId3"/>
    <p:sldId id="260" r:id="rId4"/>
    <p:sldId id="258" r:id="rId5"/>
    <p:sldId id="259" r:id="rId6"/>
    <p:sldId id="262" r:id="rId7"/>
    <p:sldId id="270" r:id="rId8"/>
    <p:sldId id="264" r:id="rId9"/>
    <p:sldId id="267" r:id="rId10"/>
    <p:sldId id="266" r:id="rId11"/>
    <p:sldId id="284" r:id="rId12"/>
    <p:sldId id="276" r:id="rId13"/>
    <p:sldId id="277" r:id="rId14"/>
    <p:sldId id="278" r:id="rId15"/>
    <p:sldId id="279" r:id="rId16"/>
    <p:sldId id="280" r:id="rId17"/>
    <p:sldId id="271" r:id="rId18"/>
    <p:sldId id="272" r:id="rId19"/>
    <p:sldId id="273" r:id="rId20"/>
    <p:sldId id="274" r:id="rId21"/>
    <p:sldId id="281" r:id="rId22"/>
    <p:sldId id="282" r:id="rId23"/>
    <p:sldId id="283" r:id="rId24"/>
    <p:sldId id="286" r:id="rId25"/>
    <p:sldId id="285" r:id="rId26"/>
    <p:sldId id="287" r:id="rId27"/>
    <p:sldId id="288" r:id="rId28"/>
    <p:sldId id="290" r:id="rId29"/>
    <p:sldId id="291" r:id="rId30"/>
    <p:sldId id="292" r:id="rId31"/>
    <p:sldId id="293" r:id="rId32"/>
    <p:sldId id="294" r:id="rId33"/>
    <p:sldId id="295" r:id="rId34"/>
    <p:sldId id="300" r:id="rId35"/>
    <p:sldId id="299" r:id="rId36"/>
    <p:sldId id="301" r:id="rId37"/>
    <p:sldId id="297" r:id="rId38"/>
    <p:sldId id="298" r:id="rId39"/>
    <p:sldId id="269" r:id="rId40"/>
  </p:sldIdLst>
  <p:sldSz cx="12192000" cy="6858000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43" autoAdjust="0"/>
    <p:restoredTop sz="94660"/>
  </p:normalViewPr>
  <p:slideViewPr>
    <p:cSldViewPr snapToGrid="0">
      <p:cViewPr varScale="1">
        <p:scale>
          <a:sx n="78" d="100"/>
          <a:sy n="78" d="100"/>
        </p:scale>
        <p:origin x="883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svg"/><Relationship Id="rId1" Type="http://schemas.openxmlformats.org/officeDocument/2006/relationships/image" Target="../media/image29.png"/><Relationship Id="rId4" Type="http://schemas.openxmlformats.org/officeDocument/2006/relationships/image" Target="../media/image32.sv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svg"/><Relationship Id="rId1" Type="http://schemas.openxmlformats.org/officeDocument/2006/relationships/image" Target="../media/image34.png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4" Type="http://schemas.openxmlformats.org/officeDocument/2006/relationships/image" Target="../media/image37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svg"/><Relationship Id="rId1" Type="http://schemas.openxmlformats.org/officeDocument/2006/relationships/image" Target="../media/image29.png"/><Relationship Id="rId4" Type="http://schemas.openxmlformats.org/officeDocument/2006/relationships/image" Target="../media/image32.sv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svg"/><Relationship Id="rId1" Type="http://schemas.openxmlformats.org/officeDocument/2006/relationships/image" Target="../media/image34.png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4" Type="http://schemas.openxmlformats.org/officeDocument/2006/relationships/image" Target="../media/image3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72BD538-3EBB-46A1-801F-11E5388D3920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B7879CD-056C-4425-B8C1-16A1A4977878}">
      <dgm:prSet/>
      <dgm:spPr/>
      <dgm:t>
        <a:bodyPr/>
        <a:lstStyle/>
        <a:p>
          <a:r>
            <a:rPr lang="en-US" b="1" dirty="0"/>
            <a:t>Customer Satisfaction Survey</a:t>
          </a:r>
          <a:r>
            <a:rPr lang="en-US" dirty="0"/>
            <a:t> consists of 10 question</a:t>
          </a:r>
          <a:r>
            <a:rPr lang="pl-PL" dirty="0"/>
            <a:t>.</a:t>
          </a:r>
          <a:endParaRPr lang="en-US" dirty="0"/>
        </a:p>
      </dgm:t>
    </dgm:pt>
    <dgm:pt modelId="{041D61BD-34F5-490D-85B1-0CBDA489A73E}" type="parTrans" cxnId="{B9708617-A11D-4238-B23A-279B286FD60C}">
      <dgm:prSet/>
      <dgm:spPr/>
      <dgm:t>
        <a:bodyPr/>
        <a:lstStyle/>
        <a:p>
          <a:endParaRPr lang="en-US"/>
        </a:p>
      </dgm:t>
    </dgm:pt>
    <dgm:pt modelId="{9A460FE1-8AD8-41A3-AA3B-DE4ADE34C1FA}" type="sibTrans" cxnId="{B9708617-A11D-4238-B23A-279B286FD60C}">
      <dgm:prSet/>
      <dgm:spPr/>
      <dgm:t>
        <a:bodyPr/>
        <a:lstStyle/>
        <a:p>
          <a:endParaRPr lang="en-US"/>
        </a:p>
      </dgm:t>
    </dgm:pt>
    <dgm:pt modelId="{727EC35D-00C7-42B7-ACB0-25E83723F27E}">
      <dgm:prSet/>
      <dgm:spPr/>
      <dgm:t>
        <a:bodyPr/>
        <a:lstStyle/>
        <a:p>
          <a:r>
            <a:rPr lang="en-US" dirty="0"/>
            <a:t>Measures </a:t>
          </a:r>
          <a:r>
            <a:rPr lang="en-US" b="1" dirty="0"/>
            <a:t>customer satisfaction</a:t>
          </a:r>
          <a:r>
            <a:rPr lang="en-US" dirty="0"/>
            <a:t> using Net Promoter Score (NPS)</a:t>
          </a:r>
          <a:r>
            <a:rPr lang="pl-PL" dirty="0"/>
            <a:t>.</a:t>
          </a:r>
          <a:endParaRPr lang="en-US" dirty="0"/>
        </a:p>
      </dgm:t>
    </dgm:pt>
    <dgm:pt modelId="{45D046A1-DB60-40AC-9AB8-48FF7B71D40E}" type="parTrans" cxnId="{E1D9352C-01CD-4F20-9CFD-E939F31F5273}">
      <dgm:prSet/>
      <dgm:spPr/>
      <dgm:t>
        <a:bodyPr/>
        <a:lstStyle/>
        <a:p>
          <a:endParaRPr lang="en-US"/>
        </a:p>
      </dgm:t>
    </dgm:pt>
    <dgm:pt modelId="{1E0DDDE2-6454-44AE-BB44-74CEF0863AE9}" type="sibTrans" cxnId="{E1D9352C-01CD-4F20-9CFD-E939F31F5273}">
      <dgm:prSet/>
      <dgm:spPr/>
      <dgm:t>
        <a:bodyPr/>
        <a:lstStyle/>
        <a:p>
          <a:endParaRPr lang="en-US"/>
        </a:p>
      </dgm:t>
    </dgm:pt>
    <dgm:pt modelId="{05B1960E-01B4-41B7-A7A0-6DB98716F40F}">
      <dgm:prSet/>
      <dgm:spPr/>
      <dgm:t>
        <a:bodyPr/>
        <a:lstStyle/>
        <a:p>
          <a:r>
            <a:rPr lang="pl-PL"/>
            <a:t>Provides valuable insights for continuous improvement.</a:t>
          </a:r>
          <a:endParaRPr lang="en-US"/>
        </a:p>
      </dgm:t>
    </dgm:pt>
    <dgm:pt modelId="{C2E1AAB7-D124-4658-83DD-9D98AAA1F5A9}" type="parTrans" cxnId="{0B0A0BD7-503B-4E30-A349-00C7A4F45CBC}">
      <dgm:prSet/>
      <dgm:spPr/>
      <dgm:t>
        <a:bodyPr/>
        <a:lstStyle/>
        <a:p>
          <a:endParaRPr lang="en-US"/>
        </a:p>
      </dgm:t>
    </dgm:pt>
    <dgm:pt modelId="{F504FCF6-916C-4A1F-B7EC-D8F6356E809D}" type="sibTrans" cxnId="{0B0A0BD7-503B-4E30-A349-00C7A4F45CBC}">
      <dgm:prSet/>
      <dgm:spPr/>
      <dgm:t>
        <a:bodyPr/>
        <a:lstStyle/>
        <a:p>
          <a:endParaRPr lang="en-US"/>
        </a:p>
      </dgm:t>
    </dgm:pt>
    <dgm:pt modelId="{65E41E67-D3C1-4D39-B0B8-25DFE1BE51C3}">
      <dgm:prSet/>
      <dgm:spPr/>
      <dgm:t>
        <a:bodyPr/>
        <a:lstStyle/>
        <a:p>
          <a:r>
            <a:rPr lang="en-US"/>
            <a:t>Designed to be quick and easy for respondents</a:t>
          </a:r>
          <a:r>
            <a:rPr lang="pl-PL"/>
            <a:t>.</a:t>
          </a:r>
          <a:endParaRPr lang="en-US"/>
        </a:p>
      </dgm:t>
    </dgm:pt>
    <dgm:pt modelId="{8D24C0BE-69B1-4315-A4A1-27F7AC963B62}" type="parTrans" cxnId="{1FCDF689-FC31-4652-AB10-6264B6C6528D}">
      <dgm:prSet/>
      <dgm:spPr/>
      <dgm:t>
        <a:bodyPr/>
        <a:lstStyle/>
        <a:p>
          <a:endParaRPr lang="pl-PL"/>
        </a:p>
      </dgm:t>
    </dgm:pt>
    <dgm:pt modelId="{819DE8E6-0ECF-4820-AEC3-899864254F86}" type="sibTrans" cxnId="{1FCDF689-FC31-4652-AB10-6264B6C6528D}">
      <dgm:prSet/>
      <dgm:spPr/>
      <dgm:t>
        <a:bodyPr/>
        <a:lstStyle/>
        <a:p>
          <a:endParaRPr lang="pl-PL"/>
        </a:p>
      </dgm:t>
    </dgm:pt>
    <dgm:pt modelId="{10B9231F-85C7-434A-BBC6-788E3E4D7929}" type="pres">
      <dgm:prSet presAssocID="{872BD538-3EBB-46A1-801F-11E5388D3920}" presName="outerComposite" presStyleCnt="0">
        <dgm:presLayoutVars>
          <dgm:chMax val="5"/>
          <dgm:dir/>
          <dgm:resizeHandles val="exact"/>
        </dgm:presLayoutVars>
      </dgm:prSet>
      <dgm:spPr/>
    </dgm:pt>
    <dgm:pt modelId="{02D15544-DA02-4FE8-96F2-4B36809B647B}" type="pres">
      <dgm:prSet presAssocID="{872BD538-3EBB-46A1-801F-11E5388D3920}" presName="dummyMaxCanvas" presStyleCnt="0">
        <dgm:presLayoutVars/>
      </dgm:prSet>
      <dgm:spPr/>
    </dgm:pt>
    <dgm:pt modelId="{2B00BEC1-7F61-4123-A220-0D20A1194816}" type="pres">
      <dgm:prSet presAssocID="{872BD538-3EBB-46A1-801F-11E5388D3920}" presName="FourNodes_1" presStyleLbl="node1" presStyleIdx="0" presStyleCnt="4">
        <dgm:presLayoutVars>
          <dgm:bulletEnabled val="1"/>
        </dgm:presLayoutVars>
      </dgm:prSet>
      <dgm:spPr/>
    </dgm:pt>
    <dgm:pt modelId="{5A2C07BC-0630-4910-BD67-8F5B2156008B}" type="pres">
      <dgm:prSet presAssocID="{872BD538-3EBB-46A1-801F-11E5388D3920}" presName="FourNodes_2" presStyleLbl="node1" presStyleIdx="1" presStyleCnt="4">
        <dgm:presLayoutVars>
          <dgm:bulletEnabled val="1"/>
        </dgm:presLayoutVars>
      </dgm:prSet>
      <dgm:spPr/>
    </dgm:pt>
    <dgm:pt modelId="{975AF12D-93DF-4236-89D9-664C168E478E}" type="pres">
      <dgm:prSet presAssocID="{872BD538-3EBB-46A1-801F-11E5388D3920}" presName="FourNodes_3" presStyleLbl="node1" presStyleIdx="2" presStyleCnt="4">
        <dgm:presLayoutVars>
          <dgm:bulletEnabled val="1"/>
        </dgm:presLayoutVars>
      </dgm:prSet>
      <dgm:spPr/>
    </dgm:pt>
    <dgm:pt modelId="{BD6D0AA9-0BE5-4673-9420-90CAE5E0C470}" type="pres">
      <dgm:prSet presAssocID="{872BD538-3EBB-46A1-801F-11E5388D3920}" presName="FourNodes_4" presStyleLbl="node1" presStyleIdx="3" presStyleCnt="4">
        <dgm:presLayoutVars>
          <dgm:bulletEnabled val="1"/>
        </dgm:presLayoutVars>
      </dgm:prSet>
      <dgm:spPr/>
    </dgm:pt>
    <dgm:pt modelId="{06F65454-B902-448E-AABE-E7387C90E752}" type="pres">
      <dgm:prSet presAssocID="{872BD538-3EBB-46A1-801F-11E5388D3920}" presName="FourConn_1-2" presStyleLbl="fgAccFollowNode1" presStyleIdx="0" presStyleCnt="3">
        <dgm:presLayoutVars>
          <dgm:bulletEnabled val="1"/>
        </dgm:presLayoutVars>
      </dgm:prSet>
      <dgm:spPr/>
    </dgm:pt>
    <dgm:pt modelId="{A274EF75-8F9E-45E2-87F5-9CBE5FFCC1B0}" type="pres">
      <dgm:prSet presAssocID="{872BD538-3EBB-46A1-801F-11E5388D3920}" presName="FourConn_2-3" presStyleLbl="fgAccFollowNode1" presStyleIdx="1" presStyleCnt="3">
        <dgm:presLayoutVars>
          <dgm:bulletEnabled val="1"/>
        </dgm:presLayoutVars>
      </dgm:prSet>
      <dgm:spPr/>
    </dgm:pt>
    <dgm:pt modelId="{7DC5622B-74CE-4704-A0F4-9C9EB023B875}" type="pres">
      <dgm:prSet presAssocID="{872BD538-3EBB-46A1-801F-11E5388D3920}" presName="FourConn_3-4" presStyleLbl="fgAccFollowNode1" presStyleIdx="2" presStyleCnt="3">
        <dgm:presLayoutVars>
          <dgm:bulletEnabled val="1"/>
        </dgm:presLayoutVars>
      </dgm:prSet>
      <dgm:spPr/>
    </dgm:pt>
    <dgm:pt modelId="{C26AD705-C3D5-4760-878F-0557BCEA76CE}" type="pres">
      <dgm:prSet presAssocID="{872BD538-3EBB-46A1-801F-11E5388D3920}" presName="FourNodes_1_text" presStyleLbl="node1" presStyleIdx="3" presStyleCnt="4">
        <dgm:presLayoutVars>
          <dgm:bulletEnabled val="1"/>
        </dgm:presLayoutVars>
      </dgm:prSet>
      <dgm:spPr/>
    </dgm:pt>
    <dgm:pt modelId="{26E1870E-BD6F-4079-B056-923538E660EE}" type="pres">
      <dgm:prSet presAssocID="{872BD538-3EBB-46A1-801F-11E5388D3920}" presName="FourNodes_2_text" presStyleLbl="node1" presStyleIdx="3" presStyleCnt="4">
        <dgm:presLayoutVars>
          <dgm:bulletEnabled val="1"/>
        </dgm:presLayoutVars>
      </dgm:prSet>
      <dgm:spPr/>
    </dgm:pt>
    <dgm:pt modelId="{533950FD-742D-4525-9C74-422D3BDADE24}" type="pres">
      <dgm:prSet presAssocID="{872BD538-3EBB-46A1-801F-11E5388D3920}" presName="FourNodes_3_text" presStyleLbl="node1" presStyleIdx="3" presStyleCnt="4">
        <dgm:presLayoutVars>
          <dgm:bulletEnabled val="1"/>
        </dgm:presLayoutVars>
      </dgm:prSet>
      <dgm:spPr/>
    </dgm:pt>
    <dgm:pt modelId="{68AACAAC-2169-4FED-95F5-BB97B5611A08}" type="pres">
      <dgm:prSet presAssocID="{872BD538-3EBB-46A1-801F-11E5388D3920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BCBE3503-0E53-4CDC-8858-6D329A6D4BD6}" type="presOf" srcId="{727EC35D-00C7-42B7-ACB0-25E83723F27E}" destId="{533950FD-742D-4525-9C74-422D3BDADE24}" srcOrd="1" destOrd="0" presId="urn:microsoft.com/office/officeart/2005/8/layout/vProcess5"/>
    <dgm:cxn modelId="{2ED2F614-E53F-471E-B19A-404969C1B182}" type="presOf" srcId="{872BD538-3EBB-46A1-801F-11E5388D3920}" destId="{10B9231F-85C7-434A-BBC6-788E3E4D7929}" srcOrd="0" destOrd="0" presId="urn:microsoft.com/office/officeart/2005/8/layout/vProcess5"/>
    <dgm:cxn modelId="{B9708617-A11D-4238-B23A-279B286FD60C}" srcId="{872BD538-3EBB-46A1-801F-11E5388D3920}" destId="{0B7879CD-056C-4425-B8C1-16A1A4977878}" srcOrd="0" destOrd="0" parTransId="{041D61BD-34F5-490D-85B1-0CBDA489A73E}" sibTransId="{9A460FE1-8AD8-41A3-AA3B-DE4ADE34C1FA}"/>
    <dgm:cxn modelId="{149F8F26-9BB6-4D00-B716-CDEE411EEF88}" type="presOf" srcId="{05B1960E-01B4-41B7-A7A0-6DB98716F40F}" destId="{68AACAAC-2169-4FED-95F5-BB97B5611A08}" srcOrd="1" destOrd="0" presId="urn:microsoft.com/office/officeart/2005/8/layout/vProcess5"/>
    <dgm:cxn modelId="{E1D9352C-01CD-4F20-9CFD-E939F31F5273}" srcId="{872BD538-3EBB-46A1-801F-11E5388D3920}" destId="{727EC35D-00C7-42B7-ACB0-25E83723F27E}" srcOrd="2" destOrd="0" parTransId="{45D046A1-DB60-40AC-9AB8-48FF7B71D40E}" sibTransId="{1E0DDDE2-6454-44AE-BB44-74CEF0863AE9}"/>
    <dgm:cxn modelId="{5B5E6133-D54D-4B18-BD8D-78556370D207}" type="presOf" srcId="{0B7879CD-056C-4425-B8C1-16A1A4977878}" destId="{C26AD705-C3D5-4760-878F-0557BCEA76CE}" srcOrd="1" destOrd="0" presId="urn:microsoft.com/office/officeart/2005/8/layout/vProcess5"/>
    <dgm:cxn modelId="{63581F3E-2090-46BD-914D-FB01D0CD21C4}" type="presOf" srcId="{727EC35D-00C7-42B7-ACB0-25E83723F27E}" destId="{975AF12D-93DF-4236-89D9-664C168E478E}" srcOrd="0" destOrd="0" presId="urn:microsoft.com/office/officeart/2005/8/layout/vProcess5"/>
    <dgm:cxn modelId="{A70BAB5E-8899-4C03-8D38-F3092D76BD12}" type="presOf" srcId="{819DE8E6-0ECF-4820-AEC3-899864254F86}" destId="{A274EF75-8F9E-45E2-87F5-9CBE5FFCC1B0}" srcOrd="0" destOrd="0" presId="urn:microsoft.com/office/officeart/2005/8/layout/vProcess5"/>
    <dgm:cxn modelId="{E3CDEF7E-665D-4440-982B-D675591CC7FC}" type="presOf" srcId="{65E41E67-D3C1-4D39-B0B8-25DFE1BE51C3}" destId="{5A2C07BC-0630-4910-BD67-8F5B2156008B}" srcOrd="0" destOrd="0" presId="urn:microsoft.com/office/officeart/2005/8/layout/vProcess5"/>
    <dgm:cxn modelId="{1FCDF689-FC31-4652-AB10-6264B6C6528D}" srcId="{872BD538-3EBB-46A1-801F-11E5388D3920}" destId="{65E41E67-D3C1-4D39-B0B8-25DFE1BE51C3}" srcOrd="1" destOrd="0" parTransId="{8D24C0BE-69B1-4315-A4A1-27F7AC963B62}" sibTransId="{819DE8E6-0ECF-4820-AEC3-899864254F86}"/>
    <dgm:cxn modelId="{5045C38C-74F5-4E2B-B923-06538105C16B}" type="presOf" srcId="{05B1960E-01B4-41B7-A7A0-6DB98716F40F}" destId="{BD6D0AA9-0BE5-4673-9420-90CAE5E0C470}" srcOrd="0" destOrd="0" presId="urn:microsoft.com/office/officeart/2005/8/layout/vProcess5"/>
    <dgm:cxn modelId="{E7370CC5-84E8-4E8F-BA92-339154CA0191}" type="presOf" srcId="{0B7879CD-056C-4425-B8C1-16A1A4977878}" destId="{2B00BEC1-7F61-4123-A220-0D20A1194816}" srcOrd="0" destOrd="0" presId="urn:microsoft.com/office/officeart/2005/8/layout/vProcess5"/>
    <dgm:cxn modelId="{0B0A0BD7-503B-4E30-A349-00C7A4F45CBC}" srcId="{872BD538-3EBB-46A1-801F-11E5388D3920}" destId="{05B1960E-01B4-41B7-A7A0-6DB98716F40F}" srcOrd="3" destOrd="0" parTransId="{C2E1AAB7-D124-4658-83DD-9D98AAA1F5A9}" sibTransId="{F504FCF6-916C-4A1F-B7EC-D8F6356E809D}"/>
    <dgm:cxn modelId="{4B28D8E5-3C27-4785-8721-420C9FD5C560}" type="presOf" srcId="{65E41E67-D3C1-4D39-B0B8-25DFE1BE51C3}" destId="{26E1870E-BD6F-4079-B056-923538E660EE}" srcOrd="1" destOrd="0" presId="urn:microsoft.com/office/officeart/2005/8/layout/vProcess5"/>
    <dgm:cxn modelId="{56AF3BE8-FBA4-4F10-96E4-83742C2E90ED}" type="presOf" srcId="{9A460FE1-8AD8-41A3-AA3B-DE4ADE34C1FA}" destId="{06F65454-B902-448E-AABE-E7387C90E752}" srcOrd="0" destOrd="0" presId="urn:microsoft.com/office/officeart/2005/8/layout/vProcess5"/>
    <dgm:cxn modelId="{305924F0-FDAD-43D5-80F9-DE628201DA8A}" type="presOf" srcId="{1E0DDDE2-6454-44AE-BB44-74CEF0863AE9}" destId="{7DC5622B-74CE-4704-A0F4-9C9EB023B875}" srcOrd="0" destOrd="0" presId="urn:microsoft.com/office/officeart/2005/8/layout/vProcess5"/>
    <dgm:cxn modelId="{C5DD147B-F1C1-478C-9E24-973893175F51}" type="presParOf" srcId="{10B9231F-85C7-434A-BBC6-788E3E4D7929}" destId="{02D15544-DA02-4FE8-96F2-4B36809B647B}" srcOrd="0" destOrd="0" presId="urn:microsoft.com/office/officeart/2005/8/layout/vProcess5"/>
    <dgm:cxn modelId="{6901C332-D703-45AC-8857-F7DAC3B7218A}" type="presParOf" srcId="{10B9231F-85C7-434A-BBC6-788E3E4D7929}" destId="{2B00BEC1-7F61-4123-A220-0D20A1194816}" srcOrd="1" destOrd="0" presId="urn:microsoft.com/office/officeart/2005/8/layout/vProcess5"/>
    <dgm:cxn modelId="{7F073048-39FF-470B-94A6-6A1A4BC0D49B}" type="presParOf" srcId="{10B9231F-85C7-434A-BBC6-788E3E4D7929}" destId="{5A2C07BC-0630-4910-BD67-8F5B2156008B}" srcOrd="2" destOrd="0" presId="urn:microsoft.com/office/officeart/2005/8/layout/vProcess5"/>
    <dgm:cxn modelId="{C220E8F8-3F02-487D-9BC1-886774F20DB6}" type="presParOf" srcId="{10B9231F-85C7-434A-BBC6-788E3E4D7929}" destId="{975AF12D-93DF-4236-89D9-664C168E478E}" srcOrd="3" destOrd="0" presId="urn:microsoft.com/office/officeart/2005/8/layout/vProcess5"/>
    <dgm:cxn modelId="{0BC76825-6050-4C5F-A7CA-AB0B228BC7C8}" type="presParOf" srcId="{10B9231F-85C7-434A-BBC6-788E3E4D7929}" destId="{BD6D0AA9-0BE5-4673-9420-90CAE5E0C470}" srcOrd="4" destOrd="0" presId="urn:microsoft.com/office/officeart/2005/8/layout/vProcess5"/>
    <dgm:cxn modelId="{291C1926-F273-41B0-9202-0D3A1632A9FF}" type="presParOf" srcId="{10B9231F-85C7-434A-BBC6-788E3E4D7929}" destId="{06F65454-B902-448E-AABE-E7387C90E752}" srcOrd="5" destOrd="0" presId="urn:microsoft.com/office/officeart/2005/8/layout/vProcess5"/>
    <dgm:cxn modelId="{8FEDF432-1F02-433E-957B-C1E885175BF8}" type="presParOf" srcId="{10B9231F-85C7-434A-BBC6-788E3E4D7929}" destId="{A274EF75-8F9E-45E2-87F5-9CBE5FFCC1B0}" srcOrd="6" destOrd="0" presId="urn:microsoft.com/office/officeart/2005/8/layout/vProcess5"/>
    <dgm:cxn modelId="{034D712A-0203-4FE2-8C36-AD69508EE247}" type="presParOf" srcId="{10B9231F-85C7-434A-BBC6-788E3E4D7929}" destId="{7DC5622B-74CE-4704-A0F4-9C9EB023B875}" srcOrd="7" destOrd="0" presId="urn:microsoft.com/office/officeart/2005/8/layout/vProcess5"/>
    <dgm:cxn modelId="{B62E78E2-74C8-4148-82F7-FF74FBD43FFD}" type="presParOf" srcId="{10B9231F-85C7-434A-BBC6-788E3E4D7929}" destId="{C26AD705-C3D5-4760-878F-0557BCEA76CE}" srcOrd="8" destOrd="0" presId="urn:microsoft.com/office/officeart/2005/8/layout/vProcess5"/>
    <dgm:cxn modelId="{DA2762A9-75B2-4173-92BF-EC4986461FFC}" type="presParOf" srcId="{10B9231F-85C7-434A-BBC6-788E3E4D7929}" destId="{26E1870E-BD6F-4079-B056-923538E660EE}" srcOrd="9" destOrd="0" presId="urn:microsoft.com/office/officeart/2005/8/layout/vProcess5"/>
    <dgm:cxn modelId="{4A635210-98E9-4E95-9899-9326071BE604}" type="presParOf" srcId="{10B9231F-85C7-434A-BBC6-788E3E4D7929}" destId="{533950FD-742D-4525-9C74-422D3BDADE24}" srcOrd="10" destOrd="0" presId="urn:microsoft.com/office/officeart/2005/8/layout/vProcess5"/>
    <dgm:cxn modelId="{A5FB38F9-694A-4715-AF66-1C6B29BD9B4A}" type="presParOf" srcId="{10B9231F-85C7-434A-BBC6-788E3E4D7929}" destId="{68AACAAC-2169-4FED-95F5-BB97B5611A08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93E7E09-9261-4F53-999D-FA2FC5B7008C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3C2EF6C6-C8F9-4B69-8156-3D2B4A317D62}">
      <dgm:prSet/>
      <dgm:spPr/>
      <dgm:t>
        <a:bodyPr/>
        <a:lstStyle/>
        <a:p>
          <a:r>
            <a:rPr lang="pl-PL"/>
            <a:t>Why Zendesk for F1 App:</a:t>
          </a:r>
          <a:endParaRPr lang="en-US"/>
        </a:p>
      </dgm:t>
    </dgm:pt>
    <dgm:pt modelId="{0958B0B7-4EBD-40F3-B8F9-4F6FDCE33392}" type="parTrans" cxnId="{FCA2C04B-D556-4E51-8F8B-C9C528A7A835}">
      <dgm:prSet/>
      <dgm:spPr/>
      <dgm:t>
        <a:bodyPr/>
        <a:lstStyle/>
        <a:p>
          <a:endParaRPr lang="en-US"/>
        </a:p>
      </dgm:t>
    </dgm:pt>
    <dgm:pt modelId="{B7F556A3-62B5-41C0-B665-8E550D86CD2A}" type="sibTrans" cxnId="{FCA2C04B-D556-4E51-8F8B-C9C528A7A835}">
      <dgm:prSet/>
      <dgm:spPr/>
      <dgm:t>
        <a:bodyPr/>
        <a:lstStyle/>
        <a:p>
          <a:endParaRPr lang="en-US"/>
        </a:p>
      </dgm:t>
    </dgm:pt>
    <dgm:pt modelId="{33F21C2D-7E63-4782-8B1C-7C56AAECFAD4}">
      <dgm:prSet/>
      <dgm:spPr/>
      <dgm:t>
        <a:bodyPr/>
        <a:lstStyle/>
        <a:p>
          <a:r>
            <a:rPr lang="en-US" dirty="0"/>
            <a:t>Supports all communication channels (email, chat, social media), which is essential for F1 fans.</a:t>
          </a:r>
        </a:p>
      </dgm:t>
    </dgm:pt>
    <dgm:pt modelId="{1B289E65-A835-4817-A71B-E898AF3B9CCC}" type="parTrans" cxnId="{09CD1B15-3932-488E-9B49-53F4D98A7D97}">
      <dgm:prSet/>
      <dgm:spPr/>
      <dgm:t>
        <a:bodyPr/>
        <a:lstStyle/>
        <a:p>
          <a:endParaRPr lang="en-US"/>
        </a:p>
      </dgm:t>
    </dgm:pt>
    <dgm:pt modelId="{B6B9F97F-5E29-4A47-B588-9D1462EDEEB3}" type="sibTrans" cxnId="{09CD1B15-3932-488E-9B49-53F4D98A7D97}">
      <dgm:prSet/>
      <dgm:spPr/>
      <dgm:t>
        <a:bodyPr/>
        <a:lstStyle/>
        <a:p>
          <a:endParaRPr lang="en-US"/>
        </a:p>
      </dgm:t>
    </dgm:pt>
    <dgm:pt modelId="{22CA5CBA-6357-415B-8F67-8ADC0830213B}">
      <dgm:prSet/>
      <dgm:spPr/>
      <dgm:t>
        <a:bodyPr/>
        <a:lstStyle/>
        <a:p>
          <a:r>
            <a:rPr lang="en-US"/>
            <a:t>Provides real-time interactions and chatbots, crucial for addressing issues quickly during live events like races.</a:t>
          </a:r>
        </a:p>
      </dgm:t>
    </dgm:pt>
    <dgm:pt modelId="{36D08331-4E86-4316-828A-B070EE7B45F6}" type="parTrans" cxnId="{F21DED96-2B74-4886-B468-573A2D1B8D0D}">
      <dgm:prSet/>
      <dgm:spPr/>
      <dgm:t>
        <a:bodyPr/>
        <a:lstStyle/>
        <a:p>
          <a:endParaRPr lang="en-US"/>
        </a:p>
      </dgm:t>
    </dgm:pt>
    <dgm:pt modelId="{9687B19C-E8EF-4BD3-861C-EBFE93F54B6E}" type="sibTrans" cxnId="{F21DED96-2B74-4886-B468-573A2D1B8D0D}">
      <dgm:prSet/>
      <dgm:spPr/>
      <dgm:t>
        <a:bodyPr/>
        <a:lstStyle/>
        <a:p>
          <a:endParaRPr lang="en-US"/>
        </a:p>
      </dgm:t>
    </dgm:pt>
    <dgm:pt modelId="{C91D815F-6016-4188-9CBC-6D799666173A}">
      <dgm:prSet/>
      <dgm:spPr/>
      <dgm:t>
        <a:bodyPr/>
        <a:lstStyle/>
        <a:p>
          <a:r>
            <a:rPr lang="en-US"/>
            <a:t>Automates workflows, reducing response time and providing data-driven insights to optimize user experience</a:t>
          </a:r>
        </a:p>
      </dgm:t>
    </dgm:pt>
    <dgm:pt modelId="{A970EC48-DFC5-473C-B304-A6A00B22295F}" type="parTrans" cxnId="{3508EDEA-0D27-462F-A11B-30986045D21D}">
      <dgm:prSet/>
      <dgm:spPr/>
      <dgm:t>
        <a:bodyPr/>
        <a:lstStyle/>
        <a:p>
          <a:endParaRPr lang="en-US"/>
        </a:p>
      </dgm:t>
    </dgm:pt>
    <dgm:pt modelId="{29C5AD08-3846-460C-ABEE-8CAD8812D24B}" type="sibTrans" cxnId="{3508EDEA-0D27-462F-A11B-30986045D21D}">
      <dgm:prSet/>
      <dgm:spPr/>
      <dgm:t>
        <a:bodyPr/>
        <a:lstStyle/>
        <a:p>
          <a:endParaRPr lang="en-US"/>
        </a:p>
      </dgm:t>
    </dgm:pt>
    <dgm:pt modelId="{00F22C2F-BD7A-4505-8DE3-423A772AFE5D}" type="pres">
      <dgm:prSet presAssocID="{493E7E09-9261-4F53-999D-FA2FC5B7008C}" presName="linear" presStyleCnt="0">
        <dgm:presLayoutVars>
          <dgm:animLvl val="lvl"/>
          <dgm:resizeHandles val="exact"/>
        </dgm:presLayoutVars>
      </dgm:prSet>
      <dgm:spPr/>
    </dgm:pt>
    <dgm:pt modelId="{900424CE-EDDB-4D3D-858C-7DA03F31140A}" type="pres">
      <dgm:prSet presAssocID="{3C2EF6C6-C8F9-4B69-8156-3D2B4A317D62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B5EDD353-521F-4A34-85D5-5FFB7F39E1DE}" type="pres">
      <dgm:prSet presAssocID="{3C2EF6C6-C8F9-4B69-8156-3D2B4A317D62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09CD1B15-3932-488E-9B49-53F4D98A7D97}" srcId="{3C2EF6C6-C8F9-4B69-8156-3D2B4A317D62}" destId="{33F21C2D-7E63-4782-8B1C-7C56AAECFAD4}" srcOrd="0" destOrd="0" parTransId="{1B289E65-A835-4817-A71B-E898AF3B9CCC}" sibTransId="{B6B9F97F-5E29-4A47-B588-9D1462EDEEB3}"/>
    <dgm:cxn modelId="{A9B12F20-EE45-478C-B322-B21DF4D480C9}" type="presOf" srcId="{22CA5CBA-6357-415B-8F67-8ADC0830213B}" destId="{B5EDD353-521F-4A34-85D5-5FFB7F39E1DE}" srcOrd="0" destOrd="1" presId="urn:microsoft.com/office/officeart/2005/8/layout/vList2"/>
    <dgm:cxn modelId="{52B96368-B62F-4802-9A4F-7E6A281D406A}" type="presOf" srcId="{C91D815F-6016-4188-9CBC-6D799666173A}" destId="{B5EDD353-521F-4A34-85D5-5FFB7F39E1DE}" srcOrd="0" destOrd="2" presId="urn:microsoft.com/office/officeart/2005/8/layout/vList2"/>
    <dgm:cxn modelId="{FCA2C04B-D556-4E51-8F8B-C9C528A7A835}" srcId="{493E7E09-9261-4F53-999D-FA2FC5B7008C}" destId="{3C2EF6C6-C8F9-4B69-8156-3D2B4A317D62}" srcOrd="0" destOrd="0" parTransId="{0958B0B7-4EBD-40F3-B8F9-4F6FDCE33392}" sibTransId="{B7F556A3-62B5-41C0-B665-8E550D86CD2A}"/>
    <dgm:cxn modelId="{F21DED96-2B74-4886-B468-573A2D1B8D0D}" srcId="{3C2EF6C6-C8F9-4B69-8156-3D2B4A317D62}" destId="{22CA5CBA-6357-415B-8F67-8ADC0830213B}" srcOrd="1" destOrd="0" parTransId="{36D08331-4E86-4316-828A-B070EE7B45F6}" sibTransId="{9687B19C-E8EF-4BD3-861C-EBFE93F54B6E}"/>
    <dgm:cxn modelId="{1928A0BA-53F2-4230-A784-61F456C39EED}" type="presOf" srcId="{3C2EF6C6-C8F9-4B69-8156-3D2B4A317D62}" destId="{900424CE-EDDB-4D3D-858C-7DA03F31140A}" srcOrd="0" destOrd="0" presId="urn:microsoft.com/office/officeart/2005/8/layout/vList2"/>
    <dgm:cxn modelId="{471A04CF-5F95-4556-8F61-39A89C5CD75E}" type="presOf" srcId="{493E7E09-9261-4F53-999D-FA2FC5B7008C}" destId="{00F22C2F-BD7A-4505-8DE3-423A772AFE5D}" srcOrd="0" destOrd="0" presId="urn:microsoft.com/office/officeart/2005/8/layout/vList2"/>
    <dgm:cxn modelId="{6AA38CEA-F6BB-41C2-B7B9-CA0536CDD50B}" type="presOf" srcId="{33F21C2D-7E63-4782-8B1C-7C56AAECFAD4}" destId="{B5EDD353-521F-4A34-85D5-5FFB7F39E1DE}" srcOrd="0" destOrd="0" presId="urn:microsoft.com/office/officeart/2005/8/layout/vList2"/>
    <dgm:cxn modelId="{3508EDEA-0D27-462F-A11B-30986045D21D}" srcId="{3C2EF6C6-C8F9-4B69-8156-3D2B4A317D62}" destId="{C91D815F-6016-4188-9CBC-6D799666173A}" srcOrd="2" destOrd="0" parTransId="{A970EC48-DFC5-473C-B304-A6A00B22295F}" sibTransId="{29C5AD08-3846-460C-ABEE-8CAD8812D24B}"/>
    <dgm:cxn modelId="{44FBE596-59D5-41B9-BE23-F43A90E354BA}" type="presParOf" srcId="{00F22C2F-BD7A-4505-8DE3-423A772AFE5D}" destId="{900424CE-EDDB-4D3D-858C-7DA03F31140A}" srcOrd="0" destOrd="0" presId="urn:microsoft.com/office/officeart/2005/8/layout/vList2"/>
    <dgm:cxn modelId="{9107894C-2DBF-43CE-87F1-6E22335CDE30}" type="presParOf" srcId="{00F22C2F-BD7A-4505-8DE3-423A772AFE5D}" destId="{B5EDD353-521F-4A34-85D5-5FFB7F39E1DE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89B0978-5A33-4666-9F5F-E50449417F10}" type="doc">
      <dgm:prSet loTypeId="urn:microsoft.com/office/officeart/2018/2/layout/IconLabelDescription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C84753E-A2C7-436E-B96A-8F1D9A9CCA86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pl-PL" b="1"/>
            <a:t>Critical Features:</a:t>
          </a:r>
          <a:endParaRPr lang="en-US"/>
        </a:p>
      </dgm:t>
    </dgm:pt>
    <dgm:pt modelId="{F910BF8A-7873-4EED-9376-DEF3AC95615A}" type="parTrans" cxnId="{1F5CD964-F9C7-493C-8860-BDD132F1777F}">
      <dgm:prSet/>
      <dgm:spPr/>
      <dgm:t>
        <a:bodyPr/>
        <a:lstStyle/>
        <a:p>
          <a:endParaRPr lang="en-US"/>
        </a:p>
      </dgm:t>
    </dgm:pt>
    <dgm:pt modelId="{7D37104F-3968-4407-A45B-02747F20B531}" type="sibTrans" cxnId="{1F5CD964-F9C7-493C-8860-BDD132F1777F}">
      <dgm:prSet/>
      <dgm:spPr/>
      <dgm:t>
        <a:bodyPr/>
        <a:lstStyle/>
        <a:p>
          <a:endParaRPr lang="en-US"/>
        </a:p>
      </dgm:t>
    </dgm:pt>
    <dgm:pt modelId="{FF12FEF7-F599-4FB7-ADD2-99E68317C7C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Zendesk offers all necessary features such as customizable workflows, multi-channel support, and automation that are critical for the F1 App.</a:t>
          </a:r>
        </a:p>
      </dgm:t>
    </dgm:pt>
    <dgm:pt modelId="{222C500E-8E95-4F12-846D-CFDA1CD58353}" type="parTrans" cxnId="{AA9FE8F4-2FB5-4609-8FDE-740BB844E8AF}">
      <dgm:prSet/>
      <dgm:spPr/>
      <dgm:t>
        <a:bodyPr/>
        <a:lstStyle/>
        <a:p>
          <a:endParaRPr lang="en-US"/>
        </a:p>
      </dgm:t>
    </dgm:pt>
    <dgm:pt modelId="{6610CA7F-0D14-4037-B816-911AC2C3D817}" type="sibTrans" cxnId="{AA9FE8F4-2FB5-4609-8FDE-740BB844E8AF}">
      <dgm:prSet/>
      <dgm:spPr/>
      <dgm:t>
        <a:bodyPr/>
        <a:lstStyle/>
        <a:p>
          <a:endParaRPr lang="en-US"/>
        </a:p>
      </dgm:t>
    </dgm:pt>
    <dgm:pt modelId="{D4473258-A910-4FEC-B827-EC172056415E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pl-PL" b="1"/>
            <a:t>Cost Effectiveness:</a:t>
          </a:r>
          <a:endParaRPr lang="en-US"/>
        </a:p>
      </dgm:t>
    </dgm:pt>
    <dgm:pt modelId="{AFCC60D7-1475-4936-9352-544F5B872F28}" type="parTrans" cxnId="{6561F548-AB82-46F0-ADFC-7FFC66033559}">
      <dgm:prSet/>
      <dgm:spPr/>
      <dgm:t>
        <a:bodyPr/>
        <a:lstStyle/>
        <a:p>
          <a:endParaRPr lang="en-US"/>
        </a:p>
      </dgm:t>
    </dgm:pt>
    <dgm:pt modelId="{AA50555D-DC67-4243-9991-56EEB066CCFB}" type="sibTrans" cxnId="{6561F548-AB82-46F0-ADFC-7FFC66033559}">
      <dgm:prSet/>
      <dgm:spPr/>
      <dgm:t>
        <a:bodyPr/>
        <a:lstStyle/>
        <a:p>
          <a:endParaRPr lang="en-US"/>
        </a:p>
      </dgm:t>
    </dgm:pt>
    <dgm:pt modelId="{4F7AFCBD-3D53-432D-B561-93067434930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Suite Team</a:t>
          </a:r>
          <a:r>
            <a:rPr lang="en-US"/>
            <a:t> plan provides comprehensive tools at a competitive rate, ideal for small to mid-sized teams.</a:t>
          </a:r>
        </a:p>
      </dgm:t>
    </dgm:pt>
    <dgm:pt modelId="{A6234B42-7FF2-4CAA-8287-846313C7DFA2}" type="parTrans" cxnId="{723E5FE4-740B-479E-AABF-4793245B182D}">
      <dgm:prSet/>
      <dgm:spPr/>
      <dgm:t>
        <a:bodyPr/>
        <a:lstStyle/>
        <a:p>
          <a:endParaRPr lang="en-US"/>
        </a:p>
      </dgm:t>
    </dgm:pt>
    <dgm:pt modelId="{10302AB3-7191-4C29-9069-71E4414AF404}" type="sibTrans" cxnId="{723E5FE4-740B-479E-AABF-4793245B182D}">
      <dgm:prSet/>
      <dgm:spPr/>
      <dgm:t>
        <a:bodyPr/>
        <a:lstStyle/>
        <a:p>
          <a:endParaRPr lang="en-US"/>
        </a:p>
      </dgm:t>
    </dgm:pt>
    <dgm:pt modelId="{4FBC86CB-87D5-496C-9EBE-B934EB2A2BE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As the app scales, upgrading to </a:t>
          </a:r>
          <a:r>
            <a:rPr lang="en-US" b="1"/>
            <a:t>Suite Growth</a:t>
          </a:r>
          <a:r>
            <a:rPr lang="en-US"/>
            <a:t> or </a:t>
          </a:r>
          <a:r>
            <a:rPr lang="en-US" b="1"/>
            <a:t>Suite Enterprise</a:t>
          </a:r>
          <a:r>
            <a:rPr lang="en-US"/>
            <a:t> ensures future flexibility.</a:t>
          </a:r>
        </a:p>
      </dgm:t>
    </dgm:pt>
    <dgm:pt modelId="{6DAC36D1-6834-40D2-A37E-0C936D84C10D}" type="parTrans" cxnId="{07494DE8-86AE-43A5-AAAA-CB53A45A1D5E}">
      <dgm:prSet/>
      <dgm:spPr/>
      <dgm:t>
        <a:bodyPr/>
        <a:lstStyle/>
        <a:p>
          <a:endParaRPr lang="en-US"/>
        </a:p>
      </dgm:t>
    </dgm:pt>
    <dgm:pt modelId="{131593C7-374E-4864-9BB7-AE5CB0169EF4}" type="sibTrans" cxnId="{07494DE8-86AE-43A5-AAAA-CB53A45A1D5E}">
      <dgm:prSet/>
      <dgm:spPr/>
      <dgm:t>
        <a:bodyPr/>
        <a:lstStyle/>
        <a:p>
          <a:endParaRPr lang="en-US"/>
        </a:p>
      </dgm:t>
    </dgm:pt>
    <dgm:pt modelId="{6709F905-D3C2-4E44-815E-1C6D1ADFB106}" type="pres">
      <dgm:prSet presAssocID="{389B0978-5A33-4666-9F5F-E50449417F10}" presName="root" presStyleCnt="0">
        <dgm:presLayoutVars>
          <dgm:dir/>
          <dgm:resizeHandles val="exact"/>
        </dgm:presLayoutVars>
      </dgm:prSet>
      <dgm:spPr/>
    </dgm:pt>
    <dgm:pt modelId="{251A6F2C-0B4A-4E42-8129-33465D3D393F}" type="pres">
      <dgm:prSet presAssocID="{CC84753E-A2C7-436E-B96A-8F1D9A9CCA86}" presName="compNode" presStyleCnt="0"/>
      <dgm:spPr/>
    </dgm:pt>
    <dgm:pt modelId="{37E2B696-8AD9-4C88-98D3-67D7A7D06107}" type="pres">
      <dgm:prSet presAssocID="{CC84753E-A2C7-436E-B96A-8F1D9A9CCA86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obot"/>
        </a:ext>
      </dgm:extLst>
    </dgm:pt>
    <dgm:pt modelId="{A9AF56B9-77C6-44FB-9C6F-23C24FF5E0A1}" type="pres">
      <dgm:prSet presAssocID="{CC84753E-A2C7-436E-B96A-8F1D9A9CCA86}" presName="iconSpace" presStyleCnt="0"/>
      <dgm:spPr/>
    </dgm:pt>
    <dgm:pt modelId="{4C01746D-A46F-459F-A5D7-D6486B7A54A9}" type="pres">
      <dgm:prSet presAssocID="{CC84753E-A2C7-436E-B96A-8F1D9A9CCA86}" presName="parTx" presStyleLbl="revTx" presStyleIdx="0" presStyleCnt="4">
        <dgm:presLayoutVars>
          <dgm:chMax val="0"/>
          <dgm:chPref val="0"/>
        </dgm:presLayoutVars>
      </dgm:prSet>
      <dgm:spPr/>
    </dgm:pt>
    <dgm:pt modelId="{BD695882-D55E-48B3-8B7E-14E11A74D255}" type="pres">
      <dgm:prSet presAssocID="{CC84753E-A2C7-436E-B96A-8F1D9A9CCA86}" presName="txSpace" presStyleCnt="0"/>
      <dgm:spPr/>
    </dgm:pt>
    <dgm:pt modelId="{EC09D03D-C896-4D84-9CE8-407AF7610FE9}" type="pres">
      <dgm:prSet presAssocID="{CC84753E-A2C7-436E-B96A-8F1D9A9CCA86}" presName="desTx" presStyleLbl="revTx" presStyleIdx="1" presStyleCnt="4">
        <dgm:presLayoutVars/>
      </dgm:prSet>
      <dgm:spPr/>
    </dgm:pt>
    <dgm:pt modelId="{A034EE60-F170-4902-9326-6B27AC180216}" type="pres">
      <dgm:prSet presAssocID="{7D37104F-3968-4407-A45B-02747F20B531}" presName="sibTrans" presStyleCnt="0"/>
      <dgm:spPr/>
    </dgm:pt>
    <dgm:pt modelId="{354B18AF-E04B-4265-8892-065A81E011D6}" type="pres">
      <dgm:prSet presAssocID="{D4473258-A910-4FEC-B827-EC172056415E}" presName="compNode" presStyleCnt="0"/>
      <dgm:spPr/>
    </dgm:pt>
    <dgm:pt modelId="{E54BC176-BB60-4A01-A90A-E9B33B8F7F25}" type="pres">
      <dgm:prSet presAssocID="{D4473258-A910-4FEC-B827-EC172056415E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usiness Growth"/>
        </a:ext>
      </dgm:extLst>
    </dgm:pt>
    <dgm:pt modelId="{84F2A7A1-35FF-4B31-ADB0-F2B37AD1CE90}" type="pres">
      <dgm:prSet presAssocID="{D4473258-A910-4FEC-B827-EC172056415E}" presName="iconSpace" presStyleCnt="0"/>
      <dgm:spPr/>
    </dgm:pt>
    <dgm:pt modelId="{FE5F451A-73C7-431C-9F8E-D8E3E31C6144}" type="pres">
      <dgm:prSet presAssocID="{D4473258-A910-4FEC-B827-EC172056415E}" presName="parTx" presStyleLbl="revTx" presStyleIdx="2" presStyleCnt="4">
        <dgm:presLayoutVars>
          <dgm:chMax val="0"/>
          <dgm:chPref val="0"/>
        </dgm:presLayoutVars>
      </dgm:prSet>
      <dgm:spPr/>
    </dgm:pt>
    <dgm:pt modelId="{8BA527AD-9E5E-445A-B3C9-6E58E02397F0}" type="pres">
      <dgm:prSet presAssocID="{D4473258-A910-4FEC-B827-EC172056415E}" presName="txSpace" presStyleCnt="0"/>
      <dgm:spPr/>
    </dgm:pt>
    <dgm:pt modelId="{6857BDC9-44F5-4A5C-B1C1-0BD3B8707CE7}" type="pres">
      <dgm:prSet presAssocID="{D4473258-A910-4FEC-B827-EC172056415E}" presName="desTx" presStyleLbl="revTx" presStyleIdx="3" presStyleCnt="4">
        <dgm:presLayoutVars/>
      </dgm:prSet>
      <dgm:spPr/>
    </dgm:pt>
  </dgm:ptLst>
  <dgm:cxnLst>
    <dgm:cxn modelId="{DD495C26-22E1-4913-BB5D-27E97453B14D}" type="presOf" srcId="{CC84753E-A2C7-436E-B96A-8F1D9A9CCA86}" destId="{4C01746D-A46F-459F-A5D7-D6486B7A54A9}" srcOrd="0" destOrd="0" presId="urn:microsoft.com/office/officeart/2018/2/layout/IconLabelDescriptionList"/>
    <dgm:cxn modelId="{CC44B62F-2ADE-41BB-92D8-DDFE840BB1E0}" type="presOf" srcId="{FF12FEF7-F599-4FB7-ADD2-99E68317C7C7}" destId="{EC09D03D-C896-4D84-9CE8-407AF7610FE9}" srcOrd="0" destOrd="0" presId="urn:microsoft.com/office/officeart/2018/2/layout/IconLabelDescriptionList"/>
    <dgm:cxn modelId="{8B183C32-15F9-41B8-998A-85B92D50CD3B}" type="presOf" srcId="{4F7AFCBD-3D53-432D-B561-930674349308}" destId="{6857BDC9-44F5-4A5C-B1C1-0BD3B8707CE7}" srcOrd="0" destOrd="0" presId="urn:microsoft.com/office/officeart/2018/2/layout/IconLabelDescriptionList"/>
    <dgm:cxn modelId="{1F5CD964-F9C7-493C-8860-BDD132F1777F}" srcId="{389B0978-5A33-4666-9F5F-E50449417F10}" destId="{CC84753E-A2C7-436E-B96A-8F1D9A9CCA86}" srcOrd="0" destOrd="0" parTransId="{F910BF8A-7873-4EED-9376-DEF3AC95615A}" sibTransId="{7D37104F-3968-4407-A45B-02747F20B531}"/>
    <dgm:cxn modelId="{6561F548-AB82-46F0-ADFC-7FFC66033559}" srcId="{389B0978-5A33-4666-9F5F-E50449417F10}" destId="{D4473258-A910-4FEC-B827-EC172056415E}" srcOrd="1" destOrd="0" parTransId="{AFCC60D7-1475-4936-9352-544F5B872F28}" sibTransId="{AA50555D-DC67-4243-9991-56EEB066CCFB}"/>
    <dgm:cxn modelId="{EF080B8C-F5E2-4575-BE8E-5A767AA21D0C}" type="presOf" srcId="{4FBC86CB-87D5-496C-9EBE-B934EB2A2BEE}" destId="{6857BDC9-44F5-4A5C-B1C1-0BD3B8707CE7}" srcOrd="0" destOrd="1" presId="urn:microsoft.com/office/officeart/2018/2/layout/IconLabelDescriptionList"/>
    <dgm:cxn modelId="{E23E0293-12D2-41F2-A565-68C4A429CCE5}" type="presOf" srcId="{389B0978-5A33-4666-9F5F-E50449417F10}" destId="{6709F905-D3C2-4E44-815E-1C6D1ADFB106}" srcOrd="0" destOrd="0" presId="urn:microsoft.com/office/officeart/2018/2/layout/IconLabelDescriptionList"/>
    <dgm:cxn modelId="{197433A5-3716-4C27-B45F-6CF276818F2E}" type="presOf" srcId="{D4473258-A910-4FEC-B827-EC172056415E}" destId="{FE5F451A-73C7-431C-9F8E-D8E3E31C6144}" srcOrd="0" destOrd="0" presId="urn:microsoft.com/office/officeart/2018/2/layout/IconLabelDescriptionList"/>
    <dgm:cxn modelId="{723E5FE4-740B-479E-AABF-4793245B182D}" srcId="{D4473258-A910-4FEC-B827-EC172056415E}" destId="{4F7AFCBD-3D53-432D-B561-930674349308}" srcOrd="0" destOrd="0" parTransId="{A6234B42-7FF2-4CAA-8287-846313C7DFA2}" sibTransId="{10302AB3-7191-4C29-9069-71E4414AF404}"/>
    <dgm:cxn modelId="{07494DE8-86AE-43A5-AAAA-CB53A45A1D5E}" srcId="{D4473258-A910-4FEC-B827-EC172056415E}" destId="{4FBC86CB-87D5-496C-9EBE-B934EB2A2BEE}" srcOrd="1" destOrd="0" parTransId="{6DAC36D1-6834-40D2-A37E-0C936D84C10D}" sibTransId="{131593C7-374E-4864-9BB7-AE5CB0169EF4}"/>
    <dgm:cxn modelId="{AA9FE8F4-2FB5-4609-8FDE-740BB844E8AF}" srcId="{CC84753E-A2C7-436E-B96A-8F1D9A9CCA86}" destId="{FF12FEF7-F599-4FB7-ADD2-99E68317C7C7}" srcOrd="0" destOrd="0" parTransId="{222C500E-8E95-4F12-846D-CFDA1CD58353}" sibTransId="{6610CA7F-0D14-4037-B816-911AC2C3D817}"/>
    <dgm:cxn modelId="{D5AAA8DF-6D3E-438F-BDFB-8D862A658B2B}" type="presParOf" srcId="{6709F905-D3C2-4E44-815E-1C6D1ADFB106}" destId="{251A6F2C-0B4A-4E42-8129-33465D3D393F}" srcOrd="0" destOrd="0" presId="urn:microsoft.com/office/officeart/2018/2/layout/IconLabelDescriptionList"/>
    <dgm:cxn modelId="{F2C08F81-4533-41E8-B494-03B60E60F7D5}" type="presParOf" srcId="{251A6F2C-0B4A-4E42-8129-33465D3D393F}" destId="{37E2B696-8AD9-4C88-98D3-67D7A7D06107}" srcOrd="0" destOrd="0" presId="urn:microsoft.com/office/officeart/2018/2/layout/IconLabelDescriptionList"/>
    <dgm:cxn modelId="{0ED43ED7-FF7E-43C9-BCF2-5EB7B574BDC5}" type="presParOf" srcId="{251A6F2C-0B4A-4E42-8129-33465D3D393F}" destId="{A9AF56B9-77C6-44FB-9C6F-23C24FF5E0A1}" srcOrd="1" destOrd="0" presId="urn:microsoft.com/office/officeart/2018/2/layout/IconLabelDescriptionList"/>
    <dgm:cxn modelId="{E5B95CC3-5D78-4182-96F4-2228B8244252}" type="presParOf" srcId="{251A6F2C-0B4A-4E42-8129-33465D3D393F}" destId="{4C01746D-A46F-459F-A5D7-D6486B7A54A9}" srcOrd="2" destOrd="0" presId="urn:microsoft.com/office/officeart/2018/2/layout/IconLabelDescriptionList"/>
    <dgm:cxn modelId="{ABC361B2-C489-4DF9-B604-86060C8E7B6E}" type="presParOf" srcId="{251A6F2C-0B4A-4E42-8129-33465D3D393F}" destId="{BD695882-D55E-48B3-8B7E-14E11A74D255}" srcOrd="3" destOrd="0" presId="urn:microsoft.com/office/officeart/2018/2/layout/IconLabelDescriptionList"/>
    <dgm:cxn modelId="{DDD67085-D104-47E6-8A71-0F68A3806DA4}" type="presParOf" srcId="{251A6F2C-0B4A-4E42-8129-33465D3D393F}" destId="{EC09D03D-C896-4D84-9CE8-407AF7610FE9}" srcOrd="4" destOrd="0" presId="urn:microsoft.com/office/officeart/2018/2/layout/IconLabelDescriptionList"/>
    <dgm:cxn modelId="{448C8113-5B57-49AB-B5C7-341A7C96253F}" type="presParOf" srcId="{6709F905-D3C2-4E44-815E-1C6D1ADFB106}" destId="{A034EE60-F170-4902-9326-6B27AC180216}" srcOrd="1" destOrd="0" presId="urn:microsoft.com/office/officeart/2018/2/layout/IconLabelDescriptionList"/>
    <dgm:cxn modelId="{ED219B51-B772-4743-87D8-5AF9FAF21233}" type="presParOf" srcId="{6709F905-D3C2-4E44-815E-1C6D1ADFB106}" destId="{354B18AF-E04B-4265-8892-065A81E011D6}" srcOrd="2" destOrd="0" presId="urn:microsoft.com/office/officeart/2018/2/layout/IconLabelDescriptionList"/>
    <dgm:cxn modelId="{014CED73-8463-4A8E-BDCE-43E4677E6D6F}" type="presParOf" srcId="{354B18AF-E04B-4265-8892-065A81E011D6}" destId="{E54BC176-BB60-4A01-A90A-E9B33B8F7F25}" srcOrd="0" destOrd="0" presId="urn:microsoft.com/office/officeart/2018/2/layout/IconLabelDescriptionList"/>
    <dgm:cxn modelId="{B233AB50-55D9-4CA3-8D89-BE6FA4E78B8B}" type="presParOf" srcId="{354B18AF-E04B-4265-8892-065A81E011D6}" destId="{84F2A7A1-35FF-4B31-ADB0-F2B37AD1CE90}" srcOrd="1" destOrd="0" presId="urn:microsoft.com/office/officeart/2018/2/layout/IconLabelDescriptionList"/>
    <dgm:cxn modelId="{B23BB3DF-81C3-407C-A0ED-290304FB99C3}" type="presParOf" srcId="{354B18AF-E04B-4265-8892-065A81E011D6}" destId="{FE5F451A-73C7-431C-9F8E-D8E3E31C6144}" srcOrd="2" destOrd="0" presId="urn:microsoft.com/office/officeart/2018/2/layout/IconLabelDescriptionList"/>
    <dgm:cxn modelId="{8DBE7EF1-7155-403E-8C61-875D487C369B}" type="presParOf" srcId="{354B18AF-E04B-4265-8892-065A81E011D6}" destId="{8BA527AD-9E5E-445A-B3C9-6E58E02397F0}" srcOrd="3" destOrd="0" presId="urn:microsoft.com/office/officeart/2018/2/layout/IconLabelDescriptionList"/>
    <dgm:cxn modelId="{E01F5ECC-9680-42DE-BA54-8CA41BD5820B}" type="presParOf" srcId="{354B18AF-E04B-4265-8892-065A81E011D6}" destId="{6857BDC9-44F5-4A5C-B1C1-0BD3B8707CE7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9C102E1-D93E-4E21-9467-E734D1C8AFB5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3350B44C-D158-48B6-B33B-DF83830A81C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Utilizes empathy maps to understand fan needs and expectations.</a:t>
          </a:r>
        </a:p>
      </dgm:t>
    </dgm:pt>
    <dgm:pt modelId="{39EBA8EC-A614-4249-87CC-05605662E834}" type="parTrans" cxnId="{8A734940-3287-4FEF-8E8E-5F288CFBD91C}">
      <dgm:prSet/>
      <dgm:spPr/>
      <dgm:t>
        <a:bodyPr/>
        <a:lstStyle/>
        <a:p>
          <a:endParaRPr lang="en-US"/>
        </a:p>
      </dgm:t>
    </dgm:pt>
    <dgm:pt modelId="{D76432FD-1045-4A9C-9B64-78644FC771AF}" type="sibTrans" cxnId="{8A734940-3287-4FEF-8E8E-5F288CFBD91C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F2BE2D81-0BD4-4928-BE67-6DC6C0275CE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Implements customer journey mapping to track the user experience across the app’s features.</a:t>
          </a:r>
        </a:p>
      </dgm:t>
    </dgm:pt>
    <dgm:pt modelId="{4F67A6DD-2470-44D7-BF1D-0F4EE104DDA9}" type="parTrans" cxnId="{BBCEA448-ED84-4FA7-BA23-BBEEB09967F7}">
      <dgm:prSet/>
      <dgm:spPr/>
      <dgm:t>
        <a:bodyPr/>
        <a:lstStyle/>
        <a:p>
          <a:endParaRPr lang="en-US"/>
        </a:p>
      </dgm:t>
    </dgm:pt>
    <dgm:pt modelId="{AEA1085B-775F-4775-B740-4D91C164AB29}" type="sibTrans" cxnId="{BBCEA448-ED84-4FA7-BA23-BBEEB09967F7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EDCF51C1-2701-49EC-A0F7-CA18D666559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Conducts satisfaction surveys, such as Net Promoter Score (NPS), to gather valuable feedback for continuous improvement.</a:t>
          </a:r>
        </a:p>
      </dgm:t>
    </dgm:pt>
    <dgm:pt modelId="{6EDC46BA-8C9C-4C8D-8769-7F13E6175EFA}" type="parTrans" cxnId="{21BB5485-9B3E-4B60-96E5-B049BF5E3992}">
      <dgm:prSet/>
      <dgm:spPr/>
      <dgm:t>
        <a:bodyPr/>
        <a:lstStyle/>
        <a:p>
          <a:endParaRPr lang="en-US"/>
        </a:p>
      </dgm:t>
    </dgm:pt>
    <dgm:pt modelId="{C12C0336-2A7E-49A1-9C7D-BA00B374D0B4}" type="sibTrans" cxnId="{21BB5485-9B3E-4B60-96E5-B049BF5E3992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018FD759-7645-4160-937C-C62A6CF11D2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Ensures a fan-focused strategy by aligning the app’s updates and features with user preferences and feedback.</a:t>
          </a:r>
        </a:p>
      </dgm:t>
    </dgm:pt>
    <dgm:pt modelId="{4249B9EF-753C-4534-A18C-DED8142498C3}" type="parTrans" cxnId="{B5F9817B-1322-47E8-BDC5-1CE9F251E210}">
      <dgm:prSet/>
      <dgm:spPr/>
      <dgm:t>
        <a:bodyPr/>
        <a:lstStyle/>
        <a:p>
          <a:endParaRPr lang="en-US"/>
        </a:p>
      </dgm:t>
    </dgm:pt>
    <dgm:pt modelId="{F4740DF9-D96E-40A0-80AD-8EFDAA6249A1}" type="sibTrans" cxnId="{B5F9817B-1322-47E8-BDC5-1CE9F251E210}">
      <dgm:prSet/>
      <dgm:spPr/>
      <dgm:t>
        <a:bodyPr/>
        <a:lstStyle/>
        <a:p>
          <a:endParaRPr lang="en-US"/>
        </a:p>
      </dgm:t>
    </dgm:pt>
    <dgm:pt modelId="{D2E93727-D48D-4623-8B5E-C40DAC7FF965}" type="pres">
      <dgm:prSet presAssocID="{B9C102E1-D93E-4E21-9467-E734D1C8AFB5}" presName="root" presStyleCnt="0">
        <dgm:presLayoutVars>
          <dgm:dir/>
          <dgm:resizeHandles val="exact"/>
        </dgm:presLayoutVars>
      </dgm:prSet>
      <dgm:spPr/>
    </dgm:pt>
    <dgm:pt modelId="{A51EA4D8-3612-425C-A3D0-E2D879528514}" type="pres">
      <dgm:prSet presAssocID="{3350B44C-D158-48B6-B33B-DF83830A81C7}" presName="compNode" presStyleCnt="0"/>
      <dgm:spPr/>
    </dgm:pt>
    <dgm:pt modelId="{206CE765-57B2-4A49-8F13-CA9A1A529AC6}" type="pres">
      <dgm:prSet presAssocID="{3350B44C-D158-48B6-B33B-DF83830A81C7}" presName="bgRect" presStyleLbl="bgShp" presStyleIdx="0" presStyleCnt="4"/>
      <dgm:spPr/>
    </dgm:pt>
    <dgm:pt modelId="{E7E2E342-CBFE-4632-89E6-0DF29D3005E0}" type="pres">
      <dgm:prSet presAssocID="{3350B44C-D158-48B6-B33B-DF83830A81C7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erce"/>
        </a:ext>
      </dgm:extLst>
    </dgm:pt>
    <dgm:pt modelId="{79368AD2-578C-4E6C-AD6B-026261028F4D}" type="pres">
      <dgm:prSet presAssocID="{3350B44C-D158-48B6-B33B-DF83830A81C7}" presName="spaceRect" presStyleCnt="0"/>
      <dgm:spPr/>
    </dgm:pt>
    <dgm:pt modelId="{6E15F613-031F-47BC-9708-18536F567EA9}" type="pres">
      <dgm:prSet presAssocID="{3350B44C-D158-48B6-B33B-DF83830A81C7}" presName="parTx" presStyleLbl="revTx" presStyleIdx="0" presStyleCnt="4">
        <dgm:presLayoutVars>
          <dgm:chMax val="0"/>
          <dgm:chPref val="0"/>
        </dgm:presLayoutVars>
      </dgm:prSet>
      <dgm:spPr/>
    </dgm:pt>
    <dgm:pt modelId="{42E52DCF-94C5-4B24-BAA1-C7B5BF8709BF}" type="pres">
      <dgm:prSet presAssocID="{D76432FD-1045-4A9C-9B64-78644FC771AF}" presName="sibTrans" presStyleCnt="0"/>
      <dgm:spPr/>
    </dgm:pt>
    <dgm:pt modelId="{B95FB221-92AF-4181-9582-F77232404327}" type="pres">
      <dgm:prSet presAssocID="{F2BE2D81-0BD4-4928-BE67-6DC6C0275CED}" presName="compNode" presStyleCnt="0"/>
      <dgm:spPr/>
    </dgm:pt>
    <dgm:pt modelId="{68D4C921-DC2E-4D5E-A81C-480827705A6C}" type="pres">
      <dgm:prSet presAssocID="{F2BE2D81-0BD4-4928-BE67-6DC6C0275CED}" presName="bgRect" presStyleLbl="bgShp" presStyleIdx="1" presStyleCnt="4"/>
      <dgm:spPr/>
    </dgm:pt>
    <dgm:pt modelId="{48D564BE-3D07-4FC2-8A2F-0D1E6C886813}" type="pres">
      <dgm:prSet presAssocID="{F2BE2D81-0BD4-4928-BE67-6DC6C0275CED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żytkownik"/>
        </a:ext>
      </dgm:extLst>
    </dgm:pt>
    <dgm:pt modelId="{FC64989E-DBA1-4970-8991-C8DBB899F078}" type="pres">
      <dgm:prSet presAssocID="{F2BE2D81-0BD4-4928-BE67-6DC6C0275CED}" presName="spaceRect" presStyleCnt="0"/>
      <dgm:spPr/>
    </dgm:pt>
    <dgm:pt modelId="{6041C2DC-DE3D-4AE2-960E-C1A91EE00542}" type="pres">
      <dgm:prSet presAssocID="{F2BE2D81-0BD4-4928-BE67-6DC6C0275CED}" presName="parTx" presStyleLbl="revTx" presStyleIdx="1" presStyleCnt="4">
        <dgm:presLayoutVars>
          <dgm:chMax val="0"/>
          <dgm:chPref val="0"/>
        </dgm:presLayoutVars>
      </dgm:prSet>
      <dgm:spPr/>
    </dgm:pt>
    <dgm:pt modelId="{91CF84BB-9B8A-4CD0-A076-82736E86D781}" type="pres">
      <dgm:prSet presAssocID="{AEA1085B-775F-4775-B740-4D91C164AB29}" presName="sibTrans" presStyleCnt="0"/>
      <dgm:spPr/>
    </dgm:pt>
    <dgm:pt modelId="{A49D26C4-B805-43ED-A10F-322826FA6FCB}" type="pres">
      <dgm:prSet presAssocID="{EDCF51C1-2701-49EC-A0F7-CA18D6665596}" presName="compNode" presStyleCnt="0"/>
      <dgm:spPr/>
    </dgm:pt>
    <dgm:pt modelId="{082842A1-687A-4A26-BD10-BC395D89F731}" type="pres">
      <dgm:prSet presAssocID="{EDCF51C1-2701-49EC-A0F7-CA18D6665596}" presName="bgRect" presStyleLbl="bgShp" presStyleIdx="2" presStyleCnt="4"/>
      <dgm:spPr/>
    </dgm:pt>
    <dgm:pt modelId="{63791A8D-0FB4-4E45-B7FA-BB25E803FEEE}" type="pres">
      <dgm:prSet presAssocID="{EDCF51C1-2701-49EC-A0F7-CA18D6665596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ygnał"/>
        </a:ext>
      </dgm:extLst>
    </dgm:pt>
    <dgm:pt modelId="{F2D52BE6-79C5-4B17-BF23-B2FD7EE9DE69}" type="pres">
      <dgm:prSet presAssocID="{EDCF51C1-2701-49EC-A0F7-CA18D6665596}" presName="spaceRect" presStyleCnt="0"/>
      <dgm:spPr/>
    </dgm:pt>
    <dgm:pt modelId="{B041886A-477C-4245-BABB-DA60A1F6530F}" type="pres">
      <dgm:prSet presAssocID="{EDCF51C1-2701-49EC-A0F7-CA18D6665596}" presName="parTx" presStyleLbl="revTx" presStyleIdx="2" presStyleCnt="4">
        <dgm:presLayoutVars>
          <dgm:chMax val="0"/>
          <dgm:chPref val="0"/>
        </dgm:presLayoutVars>
      </dgm:prSet>
      <dgm:spPr/>
    </dgm:pt>
    <dgm:pt modelId="{5D47E781-3CBF-4357-AFF7-ACDCB6E30F4C}" type="pres">
      <dgm:prSet presAssocID="{C12C0336-2A7E-49A1-9C7D-BA00B374D0B4}" presName="sibTrans" presStyleCnt="0"/>
      <dgm:spPr/>
    </dgm:pt>
    <dgm:pt modelId="{A44C2E27-14F8-4FB5-8894-6ECE57C08D3D}" type="pres">
      <dgm:prSet presAssocID="{018FD759-7645-4160-937C-C62A6CF11D2C}" presName="compNode" presStyleCnt="0"/>
      <dgm:spPr/>
    </dgm:pt>
    <dgm:pt modelId="{A64AC7CE-D758-41BB-8BA2-018CC5F03530}" type="pres">
      <dgm:prSet presAssocID="{018FD759-7645-4160-937C-C62A6CF11D2C}" presName="bgRect" presStyleLbl="bgShp" presStyleIdx="3" presStyleCnt="4"/>
      <dgm:spPr/>
    </dgm:pt>
    <dgm:pt modelId="{729FDBC0-6D85-4D2F-BDEB-DA98E139245F}" type="pres">
      <dgm:prSet presAssocID="{018FD759-7645-4160-937C-C62A6CF11D2C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seball Hat"/>
        </a:ext>
      </dgm:extLst>
    </dgm:pt>
    <dgm:pt modelId="{6AE606AE-D994-4BE4-A3DB-51CA11FC8605}" type="pres">
      <dgm:prSet presAssocID="{018FD759-7645-4160-937C-C62A6CF11D2C}" presName="spaceRect" presStyleCnt="0"/>
      <dgm:spPr/>
    </dgm:pt>
    <dgm:pt modelId="{5A20D219-9D92-4D29-AE31-7B2A1A80FD7D}" type="pres">
      <dgm:prSet presAssocID="{018FD759-7645-4160-937C-C62A6CF11D2C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19A46525-C13B-4D02-A6DC-9DAFCEEB84F1}" type="presOf" srcId="{B9C102E1-D93E-4E21-9467-E734D1C8AFB5}" destId="{D2E93727-D48D-4623-8B5E-C40DAC7FF965}" srcOrd="0" destOrd="0" presId="urn:microsoft.com/office/officeart/2018/2/layout/IconVerticalSolidList"/>
    <dgm:cxn modelId="{42DA6036-D717-4479-9625-7088366F6628}" type="presOf" srcId="{3350B44C-D158-48B6-B33B-DF83830A81C7}" destId="{6E15F613-031F-47BC-9708-18536F567EA9}" srcOrd="0" destOrd="0" presId="urn:microsoft.com/office/officeart/2018/2/layout/IconVerticalSolidList"/>
    <dgm:cxn modelId="{8A734940-3287-4FEF-8E8E-5F288CFBD91C}" srcId="{B9C102E1-D93E-4E21-9467-E734D1C8AFB5}" destId="{3350B44C-D158-48B6-B33B-DF83830A81C7}" srcOrd="0" destOrd="0" parTransId="{39EBA8EC-A614-4249-87CC-05605662E834}" sibTransId="{D76432FD-1045-4A9C-9B64-78644FC771AF}"/>
    <dgm:cxn modelId="{BBCEA448-ED84-4FA7-BA23-BBEEB09967F7}" srcId="{B9C102E1-D93E-4E21-9467-E734D1C8AFB5}" destId="{F2BE2D81-0BD4-4928-BE67-6DC6C0275CED}" srcOrd="1" destOrd="0" parTransId="{4F67A6DD-2470-44D7-BF1D-0F4EE104DDA9}" sibTransId="{AEA1085B-775F-4775-B740-4D91C164AB29}"/>
    <dgm:cxn modelId="{68BD6A71-9A39-499D-AE62-7E254860656B}" type="presOf" srcId="{EDCF51C1-2701-49EC-A0F7-CA18D6665596}" destId="{B041886A-477C-4245-BABB-DA60A1F6530F}" srcOrd="0" destOrd="0" presId="urn:microsoft.com/office/officeart/2018/2/layout/IconVerticalSolidList"/>
    <dgm:cxn modelId="{0B706158-B9A8-461B-81FC-079951021236}" type="presOf" srcId="{F2BE2D81-0BD4-4928-BE67-6DC6C0275CED}" destId="{6041C2DC-DE3D-4AE2-960E-C1A91EE00542}" srcOrd="0" destOrd="0" presId="urn:microsoft.com/office/officeart/2018/2/layout/IconVerticalSolidList"/>
    <dgm:cxn modelId="{B5F9817B-1322-47E8-BDC5-1CE9F251E210}" srcId="{B9C102E1-D93E-4E21-9467-E734D1C8AFB5}" destId="{018FD759-7645-4160-937C-C62A6CF11D2C}" srcOrd="3" destOrd="0" parTransId="{4249B9EF-753C-4534-A18C-DED8142498C3}" sibTransId="{F4740DF9-D96E-40A0-80AD-8EFDAA6249A1}"/>
    <dgm:cxn modelId="{21BB5485-9B3E-4B60-96E5-B049BF5E3992}" srcId="{B9C102E1-D93E-4E21-9467-E734D1C8AFB5}" destId="{EDCF51C1-2701-49EC-A0F7-CA18D6665596}" srcOrd="2" destOrd="0" parTransId="{6EDC46BA-8C9C-4C8D-8769-7F13E6175EFA}" sibTransId="{C12C0336-2A7E-49A1-9C7D-BA00B374D0B4}"/>
    <dgm:cxn modelId="{E53F2BEA-68BF-4205-A03E-80BA94D8F8BC}" type="presOf" srcId="{018FD759-7645-4160-937C-C62A6CF11D2C}" destId="{5A20D219-9D92-4D29-AE31-7B2A1A80FD7D}" srcOrd="0" destOrd="0" presId="urn:microsoft.com/office/officeart/2018/2/layout/IconVerticalSolidList"/>
    <dgm:cxn modelId="{A074063D-AD90-4B69-AE48-EDF1C8835057}" type="presParOf" srcId="{D2E93727-D48D-4623-8B5E-C40DAC7FF965}" destId="{A51EA4D8-3612-425C-A3D0-E2D879528514}" srcOrd="0" destOrd="0" presId="urn:microsoft.com/office/officeart/2018/2/layout/IconVerticalSolidList"/>
    <dgm:cxn modelId="{9F5C4DBB-62BC-49CD-B360-395B3D9F059B}" type="presParOf" srcId="{A51EA4D8-3612-425C-A3D0-E2D879528514}" destId="{206CE765-57B2-4A49-8F13-CA9A1A529AC6}" srcOrd="0" destOrd="0" presId="urn:microsoft.com/office/officeart/2018/2/layout/IconVerticalSolidList"/>
    <dgm:cxn modelId="{0EDDF4F5-50FE-4DBA-B3C7-2EA00FE7CCB4}" type="presParOf" srcId="{A51EA4D8-3612-425C-A3D0-E2D879528514}" destId="{E7E2E342-CBFE-4632-89E6-0DF29D3005E0}" srcOrd="1" destOrd="0" presId="urn:microsoft.com/office/officeart/2018/2/layout/IconVerticalSolidList"/>
    <dgm:cxn modelId="{20C776AC-D039-4345-B963-1359B5AAD076}" type="presParOf" srcId="{A51EA4D8-3612-425C-A3D0-E2D879528514}" destId="{79368AD2-578C-4E6C-AD6B-026261028F4D}" srcOrd="2" destOrd="0" presId="urn:microsoft.com/office/officeart/2018/2/layout/IconVerticalSolidList"/>
    <dgm:cxn modelId="{67F9EC63-EDAB-460A-9D74-0FE297048856}" type="presParOf" srcId="{A51EA4D8-3612-425C-A3D0-E2D879528514}" destId="{6E15F613-031F-47BC-9708-18536F567EA9}" srcOrd="3" destOrd="0" presId="urn:microsoft.com/office/officeart/2018/2/layout/IconVerticalSolidList"/>
    <dgm:cxn modelId="{24DFDCB4-7609-4A48-8710-0BE0A408EC70}" type="presParOf" srcId="{D2E93727-D48D-4623-8B5E-C40DAC7FF965}" destId="{42E52DCF-94C5-4B24-BAA1-C7B5BF8709BF}" srcOrd="1" destOrd="0" presId="urn:microsoft.com/office/officeart/2018/2/layout/IconVerticalSolidList"/>
    <dgm:cxn modelId="{8245A6CA-C588-47B8-8329-D10E21117A88}" type="presParOf" srcId="{D2E93727-D48D-4623-8B5E-C40DAC7FF965}" destId="{B95FB221-92AF-4181-9582-F77232404327}" srcOrd="2" destOrd="0" presId="urn:microsoft.com/office/officeart/2018/2/layout/IconVerticalSolidList"/>
    <dgm:cxn modelId="{9F3AA75D-66D7-4DE7-B501-C110DF7D7D99}" type="presParOf" srcId="{B95FB221-92AF-4181-9582-F77232404327}" destId="{68D4C921-DC2E-4D5E-A81C-480827705A6C}" srcOrd="0" destOrd="0" presId="urn:microsoft.com/office/officeart/2018/2/layout/IconVerticalSolidList"/>
    <dgm:cxn modelId="{5D5CCA24-749A-40D1-8982-E074661244C7}" type="presParOf" srcId="{B95FB221-92AF-4181-9582-F77232404327}" destId="{48D564BE-3D07-4FC2-8A2F-0D1E6C886813}" srcOrd="1" destOrd="0" presId="urn:microsoft.com/office/officeart/2018/2/layout/IconVerticalSolidList"/>
    <dgm:cxn modelId="{528B7B61-E802-4E1B-85D9-F918830FAF15}" type="presParOf" srcId="{B95FB221-92AF-4181-9582-F77232404327}" destId="{FC64989E-DBA1-4970-8991-C8DBB899F078}" srcOrd="2" destOrd="0" presId="urn:microsoft.com/office/officeart/2018/2/layout/IconVerticalSolidList"/>
    <dgm:cxn modelId="{92866409-B121-4001-A0D0-0E21C1DC28A2}" type="presParOf" srcId="{B95FB221-92AF-4181-9582-F77232404327}" destId="{6041C2DC-DE3D-4AE2-960E-C1A91EE00542}" srcOrd="3" destOrd="0" presId="urn:microsoft.com/office/officeart/2018/2/layout/IconVerticalSolidList"/>
    <dgm:cxn modelId="{B6CCFAFA-FB58-4E04-A3AB-F802A67B76F4}" type="presParOf" srcId="{D2E93727-D48D-4623-8B5E-C40DAC7FF965}" destId="{91CF84BB-9B8A-4CD0-A076-82736E86D781}" srcOrd="3" destOrd="0" presId="urn:microsoft.com/office/officeart/2018/2/layout/IconVerticalSolidList"/>
    <dgm:cxn modelId="{92A5F557-5A19-4B49-8B3A-FEFB41BB37F5}" type="presParOf" srcId="{D2E93727-D48D-4623-8B5E-C40DAC7FF965}" destId="{A49D26C4-B805-43ED-A10F-322826FA6FCB}" srcOrd="4" destOrd="0" presId="urn:microsoft.com/office/officeart/2018/2/layout/IconVerticalSolidList"/>
    <dgm:cxn modelId="{92F86BA3-610B-4B52-BE75-41E7DD89E9A5}" type="presParOf" srcId="{A49D26C4-B805-43ED-A10F-322826FA6FCB}" destId="{082842A1-687A-4A26-BD10-BC395D89F731}" srcOrd="0" destOrd="0" presId="urn:microsoft.com/office/officeart/2018/2/layout/IconVerticalSolidList"/>
    <dgm:cxn modelId="{8DC2659E-79CF-4990-B45F-62A404BF4114}" type="presParOf" srcId="{A49D26C4-B805-43ED-A10F-322826FA6FCB}" destId="{63791A8D-0FB4-4E45-B7FA-BB25E803FEEE}" srcOrd="1" destOrd="0" presId="urn:microsoft.com/office/officeart/2018/2/layout/IconVerticalSolidList"/>
    <dgm:cxn modelId="{EAA6653C-AB72-466E-A7B2-0984CDD6EDC9}" type="presParOf" srcId="{A49D26C4-B805-43ED-A10F-322826FA6FCB}" destId="{F2D52BE6-79C5-4B17-BF23-B2FD7EE9DE69}" srcOrd="2" destOrd="0" presId="urn:microsoft.com/office/officeart/2018/2/layout/IconVerticalSolidList"/>
    <dgm:cxn modelId="{3CAE74B1-A9BA-4CF8-A0CD-ECDC986FB6B3}" type="presParOf" srcId="{A49D26C4-B805-43ED-A10F-322826FA6FCB}" destId="{B041886A-477C-4245-BABB-DA60A1F6530F}" srcOrd="3" destOrd="0" presId="urn:microsoft.com/office/officeart/2018/2/layout/IconVerticalSolidList"/>
    <dgm:cxn modelId="{11343A7A-2543-4274-9361-964683DFB031}" type="presParOf" srcId="{D2E93727-D48D-4623-8B5E-C40DAC7FF965}" destId="{5D47E781-3CBF-4357-AFF7-ACDCB6E30F4C}" srcOrd="5" destOrd="0" presId="urn:microsoft.com/office/officeart/2018/2/layout/IconVerticalSolidList"/>
    <dgm:cxn modelId="{33DAFCBA-277B-43AF-8674-2A0673142A4E}" type="presParOf" srcId="{D2E93727-D48D-4623-8B5E-C40DAC7FF965}" destId="{A44C2E27-14F8-4FB5-8894-6ECE57C08D3D}" srcOrd="6" destOrd="0" presId="urn:microsoft.com/office/officeart/2018/2/layout/IconVerticalSolidList"/>
    <dgm:cxn modelId="{E57F43C9-0455-423D-B44D-1949D1CD5025}" type="presParOf" srcId="{A44C2E27-14F8-4FB5-8894-6ECE57C08D3D}" destId="{A64AC7CE-D758-41BB-8BA2-018CC5F03530}" srcOrd="0" destOrd="0" presId="urn:microsoft.com/office/officeart/2018/2/layout/IconVerticalSolidList"/>
    <dgm:cxn modelId="{C74D0C9B-01CE-4904-BB02-34F64774F393}" type="presParOf" srcId="{A44C2E27-14F8-4FB5-8894-6ECE57C08D3D}" destId="{729FDBC0-6D85-4D2F-BDEB-DA98E139245F}" srcOrd="1" destOrd="0" presId="urn:microsoft.com/office/officeart/2018/2/layout/IconVerticalSolidList"/>
    <dgm:cxn modelId="{638D218B-3FF0-401D-BEA5-8161E2F9FDC3}" type="presParOf" srcId="{A44C2E27-14F8-4FB5-8894-6ECE57C08D3D}" destId="{6AE606AE-D994-4BE4-A3DB-51CA11FC8605}" srcOrd="2" destOrd="0" presId="urn:microsoft.com/office/officeart/2018/2/layout/IconVerticalSolidList"/>
    <dgm:cxn modelId="{571C61D2-9222-4878-A352-23BA6260804D}" type="presParOf" srcId="{A44C2E27-14F8-4FB5-8894-6ECE57C08D3D}" destId="{5A20D219-9D92-4D29-AE31-7B2A1A80FD7D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00BEC1-7F61-4123-A220-0D20A1194816}">
      <dsp:nvSpPr>
        <dsp:cNvPr id="0" name=""/>
        <dsp:cNvSpPr/>
      </dsp:nvSpPr>
      <dsp:spPr>
        <a:xfrm>
          <a:off x="0" y="0"/>
          <a:ext cx="7589352" cy="86375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/>
            <a:t>Customer Satisfaction Survey</a:t>
          </a:r>
          <a:r>
            <a:rPr lang="en-US" sz="2200" kern="1200" dirty="0"/>
            <a:t> consists of 10 question</a:t>
          </a:r>
          <a:r>
            <a:rPr lang="pl-PL" sz="2200" kern="1200" dirty="0"/>
            <a:t>.</a:t>
          </a:r>
          <a:endParaRPr lang="en-US" sz="2200" kern="1200" dirty="0"/>
        </a:p>
      </dsp:txBody>
      <dsp:txXfrm>
        <a:off x="25298" y="25298"/>
        <a:ext cx="6584308" cy="813157"/>
      </dsp:txXfrm>
    </dsp:sp>
    <dsp:sp modelId="{5A2C07BC-0630-4910-BD67-8F5B2156008B}">
      <dsp:nvSpPr>
        <dsp:cNvPr id="0" name=""/>
        <dsp:cNvSpPr/>
      </dsp:nvSpPr>
      <dsp:spPr>
        <a:xfrm>
          <a:off x="635608" y="1020799"/>
          <a:ext cx="7589352" cy="86375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Designed to be quick and easy for respondents</a:t>
          </a:r>
          <a:r>
            <a:rPr lang="pl-PL" sz="2200" kern="1200"/>
            <a:t>.</a:t>
          </a:r>
          <a:endParaRPr lang="en-US" sz="2200" kern="1200"/>
        </a:p>
      </dsp:txBody>
      <dsp:txXfrm>
        <a:off x="660906" y="1046097"/>
        <a:ext cx="6341708" cy="813157"/>
      </dsp:txXfrm>
    </dsp:sp>
    <dsp:sp modelId="{975AF12D-93DF-4236-89D9-664C168E478E}">
      <dsp:nvSpPr>
        <dsp:cNvPr id="0" name=""/>
        <dsp:cNvSpPr/>
      </dsp:nvSpPr>
      <dsp:spPr>
        <a:xfrm>
          <a:off x="1261729" y="2041599"/>
          <a:ext cx="7589352" cy="86375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Measures </a:t>
          </a:r>
          <a:r>
            <a:rPr lang="en-US" sz="2200" b="1" kern="1200" dirty="0"/>
            <a:t>customer satisfaction</a:t>
          </a:r>
          <a:r>
            <a:rPr lang="en-US" sz="2200" kern="1200" dirty="0"/>
            <a:t> using Net Promoter Score (NPS)</a:t>
          </a:r>
          <a:r>
            <a:rPr lang="pl-PL" sz="2200" kern="1200" dirty="0"/>
            <a:t>.</a:t>
          </a:r>
          <a:endParaRPr lang="en-US" sz="2200" kern="1200" dirty="0"/>
        </a:p>
      </dsp:txBody>
      <dsp:txXfrm>
        <a:off x="1287027" y="2066897"/>
        <a:ext cx="6351194" cy="813157"/>
      </dsp:txXfrm>
    </dsp:sp>
    <dsp:sp modelId="{BD6D0AA9-0BE5-4673-9420-90CAE5E0C470}">
      <dsp:nvSpPr>
        <dsp:cNvPr id="0" name=""/>
        <dsp:cNvSpPr/>
      </dsp:nvSpPr>
      <dsp:spPr>
        <a:xfrm>
          <a:off x="1897337" y="3062398"/>
          <a:ext cx="7589352" cy="86375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200" kern="1200"/>
            <a:t>Provides valuable insights for continuous improvement.</a:t>
          </a:r>
          <a:endParaRPr lang="en-US" sz="2200" kern="1200"/>
        </a:p>
      </dsp:txBody>
      <dsp:txXfrm>
        <a:off x="1922635" y="3087696"/>
        <a:ext cx="6341708" cy="813157"/>
      </dsp:txXfrm>
    </dsp:sp>
    <dsp:sp modelId="{06F65454-B902-448E-AABE-E7387C90E752}">
      <dsp:nvSpPr>
        <dsp:cNvPr id="0" name=""/>
        <dsp:cNvSpPr/>
      </dsp:nvSpPr>
      <dsp:spPr>
        <a:xfrm>
          <a:off x="7027912" y="661556"/>
          <a:ext cx="561439" cy="561439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500" kern="1200"/>
        </a:p>
      </dsp:txBody>
      <dsp:txXfrm>
        <a:off x="7154236" y="661556"/>
        <a:ext cx="308791" cy="422483"/>
      </dsp:txXfrm>
    </dsp:sp>
    <dsp:sp modelId="{A274EF75-8F9E-45E2-87F5-9CBE5FFCC1B0}">
      <dsp:nvSpPr>
        <dsp:cNvPr id="0" name=""/>
        <dsp:cNvSpPr/>
      </dsp:nvSpPr>
      <dsp:spPr>
        <a:xfrm>
          <a:off x="7663520" y="1682356"/>
          <a:ext cx="561439" cy="561439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l-PL" sz="2500" kern="1200"/>
        </a:p>
      </dsp:txBody>
      <dsp:txXfrm>
        <a:off x="7789844" y="1682356"/>
        <a:ext cx="308791" cy="422483"/>
      </dsp:txXfrm>
    </dsp:sp>
    <dsp:sp modelId="{7DC5622B-74CE-4704-A0F4-9C9EB023B875}">
      <dsp:nvSpPr>
        <dsp:cNvPr id="0" name=""/>
        <dsp:cNvSpPr/>
      </dsp:nvSpPr>
      <dsp:spPr>
        <a:xfrm>
          <a:off x="8289642" y="2703155"/>
          <a:ext cx="561439" cy="561439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500" kern="1200"/>
        </a:p>
      </dsp:txBody>
      <dsp:txXfrm>
        <a:off x="8415966" y="2703155"/>
        <a:ext cx="308791" cy="42248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0424CE-EDDB-4D3D-858C-7DA03F31140A}">
      <dsp:nvSpPr>
        <dsp:cNvPr id="0" name=""/>
        <dsp:cNvSpPr/>
      </dsp:nvSpPr>
      <dsp:spPr>
        <a:xfrm>
          <a:off x="0" y="15462"/>
          <a:ext cx="6034656" cy="81549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3400" kern="1200"/>
            <a:t>Why Zendesk for F1 App:</a:t>
          </a:r>
          <a:endParaRPr lang="en-US" sz="3400" kern="1200"/>
        </a:p>
      </dsp:txBody>
      <dsp:txXfrm>
        <a:off x="39809" y="55271"/>
        <a:ext cx="5955038" cy="735872"/>
      </dsp:txXfrm>
    </dsp:sp>
    <dsp:sp modelId="{B5EDD353-521F-4A34-85D5-5FFB7F39E1DE}">
      <dsp:nvSpPr>
        <dsp:cNvPr id="0" name=""/>
        <dsp:cNvSpPr/>
      </dsp:nvSpPr>
      <dsp:spPr>
        <a:xfrm>
          <a:off x="0" y="830952"/>
          <a:ext cx="6034656" cy="47858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1600" tIns="43180" rIns="241808" bIns="43180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700" kern="1200" dirty="0"/>
            <a:t>Supports all communication channels (email, chat, social media), which is essential for F1 fans.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700" kern="1200"/>
            <a:t>Provides real-time interactions and chatbots, crucial for addressing issues quickly during live events like races.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700" kern="1200"/>
            <a:t>Automates workflows, reducing response time and providing data-driven insights to optimize user experience</a:t>
          </a:r>
        </a:p>
      </dsp:txBody>
      <dsp:txXfrm>
        <a:off x="0" y="830952"/>
        <a:ext cx="6034656" cy="478584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E2B696-8AD9-4C88-98D3-67D7A7D06107}">
      <dsp:nvSpPr>
        <dsp:cNvPr id="0" name=""/>
        <dsp:cNvSpPr/>
      </dsp:nvSpPr>
      <dsp:spPr>
        <a:xfrm>
          <a:off x="49932" y="90666"/>
          <a:ext cx="1510523" cy="144075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C01746D-A46F-459F-A5D7-D6486B7A54A9}">
      <dsp:nvSpPr>
        <dsp:cNvPr id="0" name=""/>
        <dsp:cNvSpPr/>
      </dsp:nvSpPr>
      <dsp:spPr>
        <a:xfrm>
          <a:off x="49932" y="1692452"/>
          <a:ext cx="4315781" cy="6174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555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l-PL" sz="3500" b="1" kern="1200"/>
            <a:t>Critical Features:</a:t>
          </a:r>
          <a:endParaRPr lang="en-US" sz="3500" kern="1200"/>
        </a:p>
      </dsp:txBody>
      <dsp:txXfrm>
        <a:off x="49932" y="1692452"/>
        <a:ext cx="4315781" cy="617467"/>
      </dsp:txXfrm>
    </dsp:sp>
    <dsp:sp modelId="{EC09D03D-C896-4D84-9CE8-407AF7610FE9}">
      <dsp:nvSpPr>
        <dsp:cNvPr id="0" name=""/>
        <dsp:cNvSpPr/>
      </dsp:nvSpPr>
      <dsp:spPr>
        <a:xfrm>
          <a:off x="49932" y="2384816"/>
          <a:ext cx="4315781" cy="14506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Zendesk offers all necessary features such as customizable workflows, multi-channel support, and automation that are critical for the F1 App.</a:t>
          </a:r>
        </a:p>
      </dsp:txBody>
      <dsp:txXfrm>
        <a:off x="49932" y="2384816"/>
        <a:ext cx="4315781" cy="1450668"/>
      </dsp:txXfrm>
    </dsp:sp>
    <dsp:sp modelId="{E54BC176-BB60-4A01-A90A-E9B33B8F7F25}">
      <dsp:nvSpPr>
        <dsp:cNvPr id="0" name=""/>
        <dsp:cNvSpPr/>
      </dsp:nvSpPr>
      <dsp:spPr>
        <a:xfrm>
          <a:off x="5120975" y="90666"/>
          <a:ext cx="1510523" cy="144075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5F451A-73C7-431C-9F8E-D8E3E31C6144}">
      <dsp:nvSpPr>
        <dsp:cNvPr id="0" name=""/>
        <dsp:cNvSpPr/>
      </dsp:nvSpPr>
      <dsp:spPr>
        <a:xfrm>
          <a:off x="5120975" y="1692452"/>
          <a:ext cx="4315781" cy="6174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555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l-PL" sz="3500" b="1" kern="1200"/>
            <a:t>Cost Effectiveness:</a:t>
          </a:r>
          <a:endParaRPr lang="en-US" sz="3500" kern="1200"/>
        </a:p>
      </dsp:txBody>
      <dsp:txXfrm>
        <a:off x="5120975" y="1692452"/>
        <a:ext cx="4315781" cy="617467"/>
      </dsp:txXfrm>
    </dsp:sp>
    <dsp:sp modelId="{6857BDC9-44F5-4A5C-B1C1-0BD3B8707CE7}">
      <dsp:nvSpPr>
        <dsp:cNvPr id="0" name=""/>
        <dsp:cNvSpPr/>
      </dsp:nvSpPr>
      <dsp:spPr>
        <a:xfrm>
          <a:off x="5120975" y="2384816"/>
          <a:ext cx="4315781" cy="14506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/>
            <a:t>Suite Team</a:t>
          </a:r>
          <a:r>
            <a:rPr lang="en-US" sz="1700" kern="1200"/>
            <a:t> plan provides comprehensive tools at a competitive rate, ideal for small to mid-sized teams.</a:t>
          </a:r>
        </a:p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As the app scales, upgrading to </a:t>
          </a:r>
          <a:r>
            <a:rPr lang="en-US" sz="1700" b="1" kern="1200"/>
            <a:t>Suite Growth</a:t>
          </a:r>
          <a:r>
            <a:rPr lang="en-US" sz="1700" kern="1200"/>
            <a:t> or </a:t>
          </a:r>
          <a:r>
            <a:rPr lang="en-US" sz="1700" b="1" kern="1200"/>
            <a:t>Suite Enterprise</a:t>
          </a:r>
          <a:r>
            <a:rPr lang="en-US" sz="1700" kern="1200"/>
            <a:t> ensures future flexibility.</a:t>
          </a:r>
        </a:p>
      </dsp:txBody>
      <dsp:txXfrm>
        <a:off x="5120975" y="2384816"/>
        <a:ext cx="4315781" cy="145066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6CE765-57B2-4A49-8F13-CA9A1A529AC6}">
      <dsp:nvSpPr>
        <dsp:cNvPr id="0" name=""/>
        <dsp:cNvSpPr/>
      </dsp:nvSpPr>
      <dsp:spPr>
        <a:xfrm>
          <a:off x="0" y="2337"/>
          <a:ext cx="6034656" cy="118475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7E2E342-CBFE-4632-89E6-0DF29D3005E0}">
      <dsp:nvSpPr>
        <dsp:cNvPr id="0" name=""/>
        <dsp:cNvSpPr/>
      </dsp:nvSpPr>
      <dsp:spPr>
        <a:xfrm>
          <a:off x="358387" y="268907"/>
          <a:ext cx="651614" cy="65161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E15F613-031F-47BC-9708-18536F567EA9}">
      <dsp:nvSpPr>
        <dsp:cNvPr id="0" name=""/>
        <dsp:cNvSpPr/>
      </dsp:nvSpPr>
      <dsp:spPr>
        <a:xfrm>
          <a:off x="1368390" y="2337"/>
          <a:ext cx="4666265" cy="11847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386" tIns="125386" rIns="125386" bIns="125386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Utilizes empathy maps to understand fan needs and expectations.</a:t>
          </a:r>
        </a:p>
      </dsp:txBody>
      <dsp:txXfrm>
        <a:off x="1368390" y="2337"/>
        <a:ext cx="4666265" cy="1184753"/>
      </dsp:txXfrm>
    </dsp:sp>
    <dsp:sp modelId="{68D4C921-DC2E-4D5E-A81C-480827705A6C}">
      <dsp:nvSpPr>
        <dsp:cNvPr id="0" name=""/>
        <dsp:cNvSpPr/>
      </dsp:nvSpPr>
      <dsp:spPr>
        <a:xfrm>
          <a:off x="0" y="1483279"/>
          <a:ext cx="6034656" cy="118475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8D564BE-3D07-4FC2-8A2F-0D1E6C886813}">
      <dsp:nvSpPr>
        <dsp:cNvPr id="0" name=""/>
        <dsp:cNvSpPr/>
      </dsp:nvSpPr>
      <dsp:spPr>
        <a:xfrm>
          <a:off x="358387" y="1749848"/>
          <a:ext cx="651614" cy="65161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41C2DC-DE3D-4AE2-960E-C1A91EE00542}">
      <dsp:nvSpPr>
        <dsp:cNvPr id="0" name=""/>
        <dsp:cNvSpPr/>
      </dsp:nvSpPr>
      <dsp:spPr>
        <a:xfrm>
          <a:off x="1368390" y="1483279"/>
          <a:ext cx="4666265" cy="11847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386" tIns="125386" rIns="125386" bIns="125386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Implements customer journey mapping to track the user experience across the app’s features.</a:t>
          </a:r>
        </a:p>
      </dsp:txBody>
      <dsp:txXfrm>
        <a:off x="1368390" y="1483279"/>
        <a:ext cx="4666265" cy="1184753"/>
      </dsp:txXfrm>
    </dsp:sp>
    <dsp:sp modelId="{082842A1-687A-4A26-BD10-BC395D89F731}">
      <dsp:nvSpPr>
        <dsp:cNvPr id="0" name=""/>
        <dsp:cNvSpPr/>
      </dsp:nvSpPr>
      <dsp:spPr>
        <a:xfrm>
          <a:off x="0" y="2964221"/>
          <a:ext cx="6034656" cy="118475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3791A8D-0FB4-4E45-B7FA-BB25E803FEEE}">
      <dsp:nvSpPr>
        <dsp:cNvPr id="0" name=""/>
        <dsp:cNvSpPr/>
      </dsp:nvSpPr>
      <dsp:spPr>
        <a:xfrm>
          <a:off x="358387" y="3230790"/>
          <a:ext cx="651614" cy="65161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041886A-477C-4245-BABB-DA60A1F6530F}">
      <dsp:nvSpPr>
        <dsp:cNvPr id="0" name=""/>
        <dsp:cNvSpPr/>
      </dsp:nvSpPr>
      <dsp:spPr>
        <a:xfrm>
          <a:off x="1368390" y="2964221"/>
          <a:ext cx="4666265" cy="11847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386" tIns="125386" rIns="125386" bIns="125386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Conducts satisfaction surveys, such as Net Promoter Score (NPS), to gather valuable feedback for continuous improvement.</a:t>
          </a:r>
        </a:p>
      </dsp:txBody>
      <dsp:txXfrm>
        <a:off x="1368390" y="2964221"/>
        <a:ext cx="4666265" cy="1184753"/>
      </dsp:txXfrm>
    </dsp:sp>
    <dsp:sp modelId="{A64AC7CE-D758-41BB-8BA2-018CC5F03530}">
      <dsp:nvSpPr>
        <dsp:cNvPr id="0" name=""/>
        <dsp:cNvSpPr/>
      </dsp:nvSpPr>
      <dsp:spPr>
        <a:xfrm>
          <a:off x="0" y="4445162"/>
          <a:ext cx="6034656" cy="118475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29FDBC0-6D85-4D2F-BDEB-DA98E139245F}">
      <dsp:nvSpPr>
        <dsp:cNvPr id="0" name=""/>
        <dsp:cNvSpPr/>
      </dsp:nvSpPr>
      <dsp:spPr>
        <a:xfrm>
          <a:off x="358387" y="4711732"/>
          <a:ext cx="651614" cy="65161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A20D219-9D92-4D29-AE31-7B2A1A80FD7D}">
      <dsp:nvSpPr>
        <dsp:cNvPr id="0" name=""/>
        <dsp:cNvSpPr/>
      </dsp:nvSpPr>
      <dsp:spPr>
        <a:xfrm>
          <a:off x="1368390" y="4445162"/>
          <a:ext cx="4666265" cy="11847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386" tIns="125386" rIns="125386" bIns="125386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Ensures a fan-focused strategy by aligning the app’s updates and features with user preferences and feedback.</a:t>
          </a:r>
        </a:p>
      </dsp:txBody>
      <dsp:txXfrm>
        <a:off x="1368390" y="4445162"/>
        <a:ext cx="4666265" cy="118475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03645-DCFE-47FC-8A66-F9A45A422E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21150" y="1247140"/>
            <a:ext cx="7891760" cy="3450844"/>
          </a:xfrm>
        </p:spPr>
        <p:txBody>
          <a:bodyPr anchor="t"/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D509FA-7BD7-4D45-998F-0E43038F17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21150" y="4818126"/>
            <a:ext cx="7891760" cy="1268984"/>
          </a:xfrm>
        </p:spPr>
        <p:txBody>
          <a:bodyPr anchor="b"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D03A0B2-4A2F-D846-A5E6-FB7CB9A031F7}"/>
              </a:ext>
            </a:extLst>
          </p:cNvPr>
          <p:cNvSpPr/>
          <p:nvPr/>
        </p:nvSpPr>
        <p:spPr>
          <a:xfrm>
            <a:off x="1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F573F1D-73A7-FB41-BCAD-FC9AA7DEF4F5}"/>
              </a:ext>
            </a:extLst>
          </p:cNvPr>
          <p:cNvSpPr/>
          <p:nvPr/>
        </p:nvSpPr>
        <p:spPr>
          <a:xfrm>
            <a:off x="0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CFA51C-E4FE-4BF2-A2DD-E32DE57D8A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1449AA12-8195-4182-A7AC-2E7E59DFBDAF}" type="datetimeFigureOut">
              <a:rPr lang="en-US" smtClean="0"/>
              <a:pPr algn="r"/>
              <a:t>12/10/2024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A438448-FC2D-4A2F-B7C0-04AC50311E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21150" y="6292850"/>
            <a:ext cx="4114800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3B07C67E-EAD9-47D8-9559-4E091BC03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992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EC53B0-59B2-4B39-93E0-DCFBB932C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0" y="455362"/>
            <a:ext cx="9525200" cy="15504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8C5F7B-98AC-425B-80BD-6C6F3032D0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587710" y="2160016"/>
            <a:ext cx="9525200" cy="392615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88C2EE-2433-424A-878C-24514FF5D4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12/10/2024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FEFD20-ADE2-40F3-A071-6D1E97F8FB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B7D1D5-5E92-48E1-9475-EC122D3FE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0FCF945-5CF3-5542-A36A-9CBB738E735E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3C7D61B-66C5-4341-8F2D-129A9E4D8283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5862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F47FBCF-6EDB-4883-92D4-612F4D1C55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846380" y="565149"/>
            <a:ext cx="2266530" cy="561181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9D2DF8-B588-416F-AA11-9F3A0DDE67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587710" y="565149"/>
            <a:ext cx="7088929" cy="561181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2F7B1D-405D-4EE7-9A23-3F21916C95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12/10/2024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7B9304-686C-431A-8E7F-D9DD19F4D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A240B-DB2E-46ED-8AC6-744B2C1C70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F275F2C-778B-864A-8379-6D0726B18FDC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70051C8-76B3-384B-BCF1-60BB80301FCD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932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C5DD8-8608-4B55-96D8-0AB848C02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A3CC0B-7B21-422D-937D-FBD49EE939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A0EAFA-89BC-43E9-8EB9-B6B3CD136E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12/10/2024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850944-70C2-487F-A102-58CDFB94C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77B7B8-A972-455E-9D8C-9B8026A53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CC95119-6D9D-3542-9E0E-4171B33DC9CA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FC92F19-7317-314C-81B7-43B8B687F4E4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557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087F2-AA0E-4F0C-9AD6-2353021573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1150" y="1251674"/>
            <a:ext cx="7891760" cy="2914688"/>
          </a:xfrm>
        </p:spPr>
        <p:txBody>
          <a:bodyPr anchor="t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937807-96B8-4061-A845-1287216BF5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21150" y="4818126"/>
            <a:ext cx="7891760" cy="1271524"/>
          </a:xfrm>
        </p:spPr>
        <p:txBody>
          <a:bodyPr anchor="b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2AF346-9503-4767-BCB4-84B823E274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12/10/2024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59605B-A39D-4BEE-B46F-16CF13FA0B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21150" y="629285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75834A-942D-410B-A430-43F9E01FC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AD199D5-C485-D449-9804-F755E0907B51}"/>
              </a:ext>
            </a:extLst>
          </p:cNvPr>
          <p:cNvSpPr/>
          <p:nvPr/>
        </p:nvSpPr>
        <p:spPr>
          <a:xfrm>
            <a:off x="1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290D1A7-C550-2540-86C9-EB0FB2EB2E71}"/>
              </a:ext>
            </a:extLst>
          </p:cNvPr>
          <p:cNvSpPr/>
          <p:nvPr/>
        </p:nvSpPr>
        <p:spPr>
          <a:xfrm>
            <a:off x="0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15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FCAD2-C321-4E81-AEBE-696A90E2D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0" y="455362"/>
            <a:ext cx="9486690" cy="15504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F20CD1-0E09-4415-911C-0F5B7341DD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87709" y="2160016"/>
            <a:ext cx="4425437" cy="392709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963EDD-031A-49CA-9130-067550BD0D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648963" y="2160016"/>
            <a:ext cx="4425437" cy="39270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808E79-A0BE-49F3-AE92-7EE5CC78F1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12/10/2024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98B87C-BF1E-47CF-9A4E-FD4BE32C05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C06E71-46F6-469C-A9CA-E707EBE51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52659F6-6B3B-A545-A45F-FAD238210D47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80637F8-15DE-2240-8BF8-D6E57A337B1A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2057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53B26D-64DE-4314-8BD2-25FD618FB4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1056" y="457200"/>
            <a:ext cx="9521854" cy="15544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D77613-5CEE-4B05-A937-CD43EAAABF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91057" y="2165086"/>
            <a:ext cx="4425696" cy="823912"/>
          </a:xfrm>
        </p:spPr>
        <p:txBody>
          <a:bodyPr anchor="b">
            <a:normAutofit/>
          </a:bodyPr>
          <a:lstStyle>
            <a:lvl1pPr marL="0" indent="0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3E4779-3B5A-4993-9C7F-FB19F1633F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91056" y="2988998"/>
            <a:ext cx="4425697" cy="309811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B51081A-685C-4C18-9AE9-425106A02F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87214" y="2165086"/>
            <a:ext cx="4425696" cy="823912"/>
          </a:xfrm>
        </p:spPr>
        <p:txBody>
          <a:bodyPr anchor="b">
            <a:normAutofit/>
          </a:bodyPr>
          <a:lstStyle>
            <a:lvl1pPr marL="0" indent="0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780F424-FE3A-4B7D-B60C-7AEA2118A5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87214" y="2988998"/>
            <a:ext cx="4425696" cy="309811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4D2A96-CD7D-41BC-BDBE-5E29B7C0B3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12/10/2024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D1471D-6DDE-4E56-84E9-48136966A9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CA3F451-CF28-4F57-B844-52A665440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D1FA03E-7A83-AB41-BB4B-25B04946559A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7702630-3C98-A142-9D04-1D852974DC26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3534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22D7A-4502-49C3-BAFB-6D46F7A2E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CAB67EE-A167-43D1-9C58-7B736CF28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12/10/2024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5605B7-599B-450E-9E8D-2A9AE3F30F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5BD2B1-8C5F-430B-A0F2-CD5281AB7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DBA877B-B45A-BD48-8FC8-E752E7D7174F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BF3343D-2AFA-B544-B40A-315F5EC680B6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8307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9308016-71BA-4CD3-918D-51613F7F4D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12/10/2024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B24F46-0425-47C6-9FFB-F69AFFFE89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CE7A99-1593-4189-A514-8209CC32A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1C15DFD-AB97-AB43-A6C9-2808708C91B4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A05BA89-ECA6-2247-ABBB-3C67160202E9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8323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4E933B-3FC6-4B08-9FBE-2DD48307A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2" y="455362"/>
            <a:ext cx="4043440" cy="1584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7FBD4A-4514-4DCE-8F18-914DF3F4EE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71232" y="565151"/>
            <a:ext cx="5358384" cy="5521960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1900"/>
            </a:lvl2pPr>
            <a:lvl3pPr>
              <a:defRPr sz="1700"/>
            </a:lvl3pPr>
            <a:lvl4pPr>
              <a:defRPr sz="1500"/>
            </a:lvl4pPr>
            <a:lvl5pPr>
              <a:defRPr sz="15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F18C85-0675-4202-B796-3527668549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87712" y="2039874"/>
            <a:ext cx="4043440" cy="38291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0079E5-F934-4D04-866F-F7CB5B08AC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12/10/2024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05FC94-7915-439A-B937-F02D1BB03A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B69B19-4156-4584-B1DC-4F42F200B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C1B6031-8ABE-F648-8E05-3D08D0D54B53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DABD855-35E6-BE4F-8B03-FD12DDB32E10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562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E1F3B-090C-4BB5-84BE-8ED0FC598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1" y="455362"/>
            <a:ext cx="4043436" cy="1584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397C49E-9426-4B24-B2A7-C54B89DA60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71232" y="565150"/>
            <a:ext cx="5355607" cy="5522677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C7F011-0A5F-44E9-88CD-C95A33351B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87711" y="2039874"/>
            <a:ext cx="4043436" cy="38291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721C85-27BB-4533-A21B-C379FE03A9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12/10/2024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018850-01F1-4247-9BFD-1DDC5DDDC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B365A9-4C28-480F-B370-2DFF234B73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20EAFF3-0A84-F84B-90E4-A596F00B3DC2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8392559-3C15-B249-93C9-B0F7E9E5DDD8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3380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F7ACD69-D2F4-4938-B590-C414049017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0" y="455362"/>
            <a:ext cx="9486690" cy="155041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762BD4-BA0F-4CA4-BAE3-DF2B5087C0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87710" y="2160016"/>
            <a:ext cx="9486690" cy="39261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0B2FEE-249E-42F1-94D8-A8C0759EF4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018632" y="6292850"/>
            <a:ext cx="309427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49AA12-8195-4182-A7AC-2E7E59DFBDAF}" type="datetimeFigureOut">
              <a:rPr lang="en-US" smtClean="0"/>
              <a:pPr/>
              <a:t>12/10/2024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60C617-A890-4920-83B0-143C033490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711" y="62928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F1B4F1-B06B-4BBE-BFFF-C0B386E244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49574" y="6292850"/>
            <a:ext cx="8138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DFC975-2FD7-44A5-9E78-ECBA4615607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734395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09" r:id="rId1"/>
    <p:sldLayoutId id="2147483810" r:id="rId2"/>
    <p:sldLayoutId id="2147483811" r:id="rId3"/>
    <p:sldLayoutId id="2147483812" r:id="rId4"/>
    <p:sldLayoutId id="2147483813" r:id="rId5"/>
    <p:sldLayoutId id="2147483807" r:id="rId6"/>
    <p:sldLayoutId id="2147483803" r:id="rId7"/>
    <p:sldLayoutId id="2147483804" r:id="rId8"/>
    <p:sldLayoutId id="2147483805" r:id="rId9"/>
    <p:sldLayoutId id="2147483806" r:id="rId10"/>
    <p:sldLayoutId id="2147483808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200"/>
        </a:spcBef>
        <a:buClr>
          <a:schemeClr val="accent1"/>
        </a:buClr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10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10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10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10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A88F843D-1C1B-C740-AC27-E3238D0F5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3" descr="Niebieski i różowy mieszanka z farbą">
            <a:extLst>
              <a:ext uri="{FF2B5EF4-FFF2-40B4-BE49-F238E27FC236}">
                <a16:creationId xmlns:a16="http://schemas.microsoft.com/office/drawing/2014/main" id="{7D21A00F-FEDD-8930-A177-271953E084D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5710" r="-1" b="-1"/>
          <a:stretch/>
        </p:blipFill>
        <p:spPr>
          <a:xfrm>
            <a:off x="3048" y="10"/>
            <a:ext cx="12188952" cy="6857990"/>
          </a:xfrm>
          <a:prstGeom prst="rect">
            <a:avLst/>
          </a:prstGeom>
        </p:spPr>
      </p:pic>
      <p:sp>
        <p:nvSpPr>
          <p:cNvPr id="34" name="Rectangle">
            <a:extLst>
              <a:ext uri="{FF2B5EF4-FFF2-40B4-BE49-F238E27FC236}">
                <a16:creationId xmlns:a16="http://schemas.microsoft.com/office/drawing/2014/main" id="{9F0EA5A9-0D12-3644-BBEC-6D9D192EBE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7551978" cy="6858001"/>
          </a:xfrm>
          <a:prstGeom prst="rect">
            <a:avLst/>
          </a:prstGeom>
          <a:solidFill>
            <a:schemeClr val="bg1">
              <a:alpha val="8500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457200"/>
            <a:endParaRPr sz="2600" cap="all" dirty="0">
              <a:solidFill>
                <a:srgbClr val="FFFFFF"/>
              </a:solidFill>
              <a:sym typeface="Avenir Next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94A6C076-9A65-F806-64F1-9C7D20BA19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1865" y="1247140"/>
            <a:ext cx="6404554" cy="3450844"/>
          </a:xfrm>
        </p:spPr>
        <p:txBody>
          <a:bodyPr>
            <a:normAutofit/>
          </a:bodyPr>
          <a:lstStyle/>
          <a:p>
            <a:r>
              <a:rPr lang="pl-PL" dirty="0"/>
              <a:t>F1 </a:t>
            </a:r>
            <a:r>
              <a:rPr lang="pl-PL" dirty="0" err="1"/>
              <a:t>App</a:t>
            </a:r>
            <a:endParaRPr lang="pl-PL" dirty="0"/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964088A1-9365-7AC9-5F6F-733BD96873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1864" y="4818126"/>
            <a:ext cx="6617534" cy="1268984"/>
          </a:xfrm>
        </p:spPr>
        <p:txBody>
          <a:bodyPr>
            <a:normAutofit fontScale="85000" lnSpcReduction="20000"/>
          </a:bodyPr>
          <a:lstStyle/>
          <a:p>
            <a:r>
              <a:rPr lang="pl-PL" dirty="0" err="1"/>
              <a:t>Customer</a:t>
            </a:r>
            <a:r>
              <a:rPr lang="pl-PL" dirty="0"/>
              <a:t> </a:t>
            </a:r>
            <a:r>
              <a:rPr lang="pl-PL" dirty="0" err="1"/>
              <a:t>Experience</a:t>
            </a:r>
            <a:r>
              <a:rPr lang="pl-PL" dirty="0"/>
              <a:t> Management </a:t>
            </a:r>
          </a:p>
          <a:p>
            <a:r>
              <a:rPr lang="pl-PL" dirty="0"/>
              <a:t>2024/25</a:t>
            </a:r>
          </a:p>
          <a:p>
            <a:r>
              <a:rPr lang="pl-PL" dirty="0"/>
              <a:t>Andrzej Janik</a:t>
            </a:r>
          </a:p>
        </p:txBody>
      </p:sp>
      <p:sp>
        <p:nvSpPr>
          <p:cNvPr id="35" name="Rectangle 30">
            <a:extLst>
              <a:ext uri="{FF2B5EF4-FFF2-40B4-BE49-F238E27FC236}">
                <a16:creationId xmlns:a16="http://schemas.microsoft.com/office/drawing/2014/main" id="{A21C8291-E3D5-4240-8FF4-E5213CBCC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2080" y="1375495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8B44AFE-C181-7047-8CC9-CA00BD385E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2079" y="0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1764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3" name="Rectangle 154">
            <a:extLst>
              <a:ext uri="{FF2B5EF4-FFF2-40B4-BE49-F238E27FC236}">
                <a16:creationId xmlns:a16="http://schemas.microsoft.com/office/drawing/2014/main" id="{C868C70C-E5C4-CD47-888C-FCB3373B6D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Rectangle 156">
            <a:extLst>
              <a:ext uri="{FF2B5EF4-FFF2-40B4-BE49-F238E27FC236}">
                <a16:creationId xmlns:a16="http://schemas.microsoft.com/office/drawing/2014/main" id="{D8C68F39-5E8A-844C-A8FD-394F253C1E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Rectangle 158">
            <a:extLst>
              <a:ext uri="{FF2B5EF4-FFF2-40B4-BE49-F238E27FC236}">
                <a16:creationId xmlns:a16="http://schemas.microsoft.com/office/drawing/2014/main" id="{BC583CEB-AC2B-2640-94F6-5958E6BC5B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4309B3A9-F56A-E11F-569E-7DC4DD0BB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95729" y="455362"/>
            <a:ext cx="3378671" cy="155041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Part 3</a:t>
            </a:r>
          </a:p>
        </p:txBody>
      </p:sp>
      <p:pic>
        <p:nvPicPr>
          <p:cNvPr id="9" name="Symbol zastępczy zawartości 8" descr="Obraz zawierający tekst, zrzut ekranu, Czcionka, dokument&#10;&#10;Opis wygenerowany automatycznie">
            <a:extLst>
              <a:ext uri="{FF2B5EF4-FFF2-40B4-BE49-F238E27FC236}">
                <a16:creationId xmlns:a16="http://schemas.microsoft.com/office/drawing/2014/main" id="{F2027E51-72AE-4C66-6E63-DEBB59C2B5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1327" y="588104"/>
            <a:ext cx="5565250" cy="5481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500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D03A0B2-4A2F-D846-A5E6-FB7CB9A031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F573F1D-73A7-FB41-BCAD-FC9AA7DEF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A88F843D-1C1B-C740-AC27-E3238D0F5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5B0F748-7FA7-4DDF-89A3-7F1D8EE1F7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903E872-C07A-4030-B584-D321D40CAB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B8168CA9-136E-F309-5AB5-645FE018BC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7321" y="4309024"/>
            <a:ext cx="9677833" cy="113445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3800" dirty="0"/>
              <a:t>How satisfied are you with the overall user experience of the app?</a:t>
            </a:r>
          </a:p>
        </p:txBody>
      </p:sp>
      <p:pic>
        <p:nvPicPr>
          <p:cNvPr id="4" name="Picture 2" descr="Wykres odpowiedzi z Formularzy. Tytuł pytania: 1. How satisfied are you with the overall user experience of the app?. Liczba odpowiedzi: 36 odpowiedzi.">
            <a:extLst>
              <a:ext uri="{FF2B5EF4-FFF2-40B4-BE49-F238E27FC236}">
                <a16:creationId xmlns:a16="http://schemas.microsoft.com/office/drawing/2014/main" id="{4A393C9A-E18B-A1E1-9E8F-11E3D21AB7D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06788" y="627797"/>
            <a:ext cx="6818902" cy="3238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3954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3" name="Rectangle 4102">
            <a:extLst>
              <a:ext uri="{FF2B5EF4-FFF2-40B4-BE49-F238E27FC236}">
                <a16:creationId xmlns:a16="http://schemas.microsoft.com/office/drawing/2014/main" id="{2D03A0B2-4A2F-D846-A5E6-FB7CB9A031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4105" name="Rectangle 4104">
            <a:extLst>
              <a:ext uri="{FF2B5EF4-FFF2-40B4-BE49-F238E27FC236}">
                <a16:creationId xmlns:a16="http://schemas.microsoft.com/office/drawing/2014/main" id="{7F573F1D-73A7-FB41-BCAD-FC9AA7DEF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 useBgFill="1">
        <p:nvSpPr>
          <p:cNvPr id="4107" name="Rectangle 4106">
            <a:extLst>
              <a:ext uri="{FF2B5EF4-FFF2-40B4-BE49-F238E27FC236}">
                <a16:creationId xmlns:a16="http://schemas.microsoft.com/office/drawing/2014/main" id="{A88F843D-1C1B-C740-AC27-E3238D0F5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09" name="Rectangle 4108">
            <a:extLst>
              <a:ext uri="{FF2B5EF4-FFF2-40B4-BE49-F238E27FC236}">
                <a16:creationId xmlns:a16="http://schemas.microsoft.com/office/drawing/2014/main" id="{D5B0F748-7FA7-4DDF-89A3-7F1D8EE1F7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11" name="Rectangle 4110">
            <a:extLst>
              <a:ext uri="{FF2B5EF4-FFF2-40B4-BE49-F238E27FC236}">
                <a16:creationId xmlns:a16="http://schemas.microsoft.com/office/drawing/2014/main" id="{1903E872-C07A-4030-B584-D321D40CAB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4EA68CEE-9AAA-B3A6-A28E-A43D75F868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7321" y="4309024"/>
            <a:ext cx="9677833" cy="113445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3300" dirty="0"/>
              <a:t>How easy is it to navigate through the app and find the features you’re looking for?</a:t>
            </a:r>
          </a:p>
        </p:txBody>
      </p:sp>
      <p:pic>
        <p:nvPicPr>
          <p:cNvPr id="4098" name="Picture 2" descr="Wykres odpowiedzi z Formularzy. Tytuł pytania: 2. How easy is it to navigate through the app and find the features you’re looking for?. Liczba odpowiedzi: 36 odpowiedzi.">
            <a:extLst>
              <a:ext uri="{FF2B5EF4-FFF2-40B4-BE49-F238E27FC236}">
                <a16:creationId xmlns:a16="http://schemas.microsoft.com/office/drawing/2014/main" id="{A4D82B6B-CB5B-3FB7-72EB-1F55E22B61A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06788" y="627797"/>
            <a:ext cx="6818902" cy="3238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97472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9" name="Rectangle 5128">
            <a:extLst>
              <a:ext uri="{FF2B5EF4-FFF2-40B4-BE49-F238E27FC236}">
                <a16:creationId xmlns:a16="http://schemas.microsoft.com/office/drawing/2014/main" id="{2D03A0B2-4A2F-D846-A5E6-FB7CB9A031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5131" name="Rectangle 5130">
            <a:extLst>
              <a:ext uri="{FF2B5EF4-FFF2-40B4-BE49-F238E27FC236}">
                <a16:creationId xmlns:a16="http://schemas.microsoft.com/office/drawing/2014/main" id="{7F573F1D-73A7-FB41-BCAD-FC9AA7DEF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 useBgFill="1">
        <p:nvSpPr>
          <p:cNvPr id="5133" name="Rectangle 5132">
            <a:extLst>
              <a:ext uri="{FF2B5EF4-FFF2-40B4-BE49-F238E27FC236}">
                <a16:creationId xmlns:a16="http://schemas.microsoft.com/office/drawing/2014/main" id="{A88F843D-1C1B-C740-AC27-E3238D0F5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35" name="Rectangle 5134">
            <a:extLst>
              <a:ext uri="{FF2B5EF4-FFF2-40B4-BE49-F238E27FC236}">
                <a16:creationId xmlns:a16="http://schemas.microsoft.com/office/drawing/2014/main" id="{D5B0F748-7FA7-4DDF-89A3-7F1D8EE1F7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37" name="Rectangle 5136">
            <a:extLst>
              <a:ext uri="{FF2B5EF4-FFF2-40B4-BE49-F238E27FC236}">
                <a16:creationId xmlns:a16="http://schemas.microsoft.com/office/drawing/2014/main" id="{1903E872-C07A-4030-B584-D321D40CAB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AA800B0-3E30-FA38-1B30-11125F467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7321" y="4309024"/>
            <a:ext cx="9677833" cy="113445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2900" dirty="0"/>
              <a:t>How satisfied are you with the quality of F1 insights, news, and analysis provided by the app?</a:t>
            </a:r>
          </a:p>
        </p:txBody>
      </p:sp>
      <p:pic>
        <p:nvPicPr>
          <p:cNvPr id="5124" name="Picture 4" descr="Wykres odpowiedzi z Formularzy. Tytuł pytania: 3. How satisfied are you with the quality of F1 insights, news, and analysis provided by the app?. Liczba odpowiedzi: 36 odpowiedzi.">
            <a:extLst>
              <a:ext uri="{FF2B5EF4-FFF2-40B4-BE49-F238E27FC236}">
                <a16:creationId xmlns:a16="http://schemas.microsoft.com/office/drawing/2014/main" id="{F1CE4237-7172-62DE-85F1-68FE8676F9C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06788" y="627797"/>
            <a:ext cx="6818902" cy="3238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97467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1" name="Rectangle 6150">
            <a:extLst>
              <a:ext uri="{FF2B5EF4-FFF2-40B4-BE49-F238E27FC236}">
                <a16:creationId xmlns:a16="http://schemas.microsoft.com/office/drawing/2014/main" id="{2D03A0B2-4A2F-D846-A5E6-FB7CB9A031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6153" name="Rectangle 6152">
            <a:extLst>
              <a:ext uri="{FF2B5EF4-FFF2-40B4-BE49-F238E27FC236}">
                <a16:creationId xmlns:a16="http://schemas.microsoft.com/office/drawing/2014/main" id="{7F573F1D-73A7-FB41-BCAD-FC9AA7DEF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 useBgFill="1">
        <p:nvSpPr>
          <p:cNvPr id="6155" name="Rectangle 6154">
            <a:extLst>
              <a:ext uri="{FF2B5EF4-FFF2-40B4-BE49-F238E27FC236}">
                <a16:creationId xmlns:a16="http://schemas.microsoft.com/office/drawing/2014/main" id="{A88F843D-1C1B-C740-AC27-E3238D0F5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57" name="Rectangle 6156">
            <a:extLst>
              <a:ext uri="{FF2B5EF4-FFF2-40B4-BE49-F238E27FC236}">
                <a16:creationId xmlns:a16="http://schemas.microsoft.com/office/drawing/2014/main" id="{D5B0F748-7FA7-4DDF-89A3-7F1D8EE1F7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59" name="Rectangle 6158">
            <a:extLst>
              <a:ext uri="{FF2B5EF4-FFF2-40B4-BE49-F238E27FC236}">
                <a16:creationId xmlns:a16="http://schemas.microsoft.com/office/drawing/2014/main" id="{1903E872-C07A-4030-B584-D321D40CAB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255714DD-4A06-1EB7-6EF6-CE0644EE9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7321" y="4309024"/>
            <a:ext cx="9677833" cy="113445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3300" dirty="0"/>
              <a:t>How useful do you find the app’s interactive features (polls, race predictions, etc.)?</a:t>
            </a:r>
          </a:p>
        </p:txBody>
      </p:sp>
      <p:pic>
        <p:nvPicPr>
          <p:cNvPr id="6146" name="Picture 2" descr="Wykres odpowiedzi z Formularzy. Tytuł pytania: 4. How useful do you find the app’s interactive features (polls, race predictions, etc.)?. Liczba odpowiedzi: 34 odpowiedzi.">
            <a:extLst>
              <a:ext uri="{FF2B5EF4-FFF2-40B4-BE49-F238E27FC236}">
                <a16:creationId xmlns:a16="http://schemas.microsoft.com/office/drawing/2014/main" id="{D60CECD2-8229-88FD-27E7-3DAC310206E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06788" y="627797"/>
            <a:ext cx="6818902" cy="3238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05252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5" name="Rectangle 7174">
            <a:extLst>
              <a:ext uri="{FF2B5EF4-FFF2-40B4-BE49-F238E27FC236}">
                <a16:creationId xmlns:a16="http://schemas.microsoft.com/office/drawing/2014/main" id="{2D03A0B2-4A2F-D846-A5E6-FB7CB9A031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7177" name="Rectangle 7176">
            <a:extLst>
              <a:ext uri="{FF2B5EF4-FFF2-40B4-BE49-F238E27FC236}">
                <a16:creationId xmlns:a16="http://schemas.microsoft.com/office/drawing/2014/main" id="{7F573F1D-73A7-FB41-BCAD-FC9AA7DEF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 useBgFill="1">
        <p:nvSpPr>
          <p:cNvPr id="7179" name="Rectangle 7178">
            <a:extLst>
              <a:ext uri="{FF2B5EF4-FFF2-40B4-BE49-F238E27FC236}">
                <a16:creationId xmlns:a16="http://schemas.microsoft.com/office/drawing/2014/main" id="{A88F843D-1C1B-C740-AC27-E3238D0F5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81" name="Rectangle 7180">
            <a:extLst>
              <a:ext uri="{FF2B5EF4-FFF2-40B4-BE49-F238E27FC236}">
                <a16:creationId xmlns:a16="http://schemas.microsoft.com/office/drawing/2014/main" id="{D5B0F748-7FA7-4DDF-89A3-7F1D8EE1F7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83" name="Rectangle 7182">
            <a:extLst>
              <a:ext uri="{FF2B5EF4-FFF2-40B4-BE49-F238E27FC236}">
                <a16:creationId xmlns:a16="http://schemas.microsoft.com/office/drawing/2014/main" id="{1903E872-C07A-4030-B584-D321D40CAB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D0116657-1AB9-2E50-90D8-2ED60C64C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7321" y="4309024"/>
            <a:ext cx="9677833" cy="113445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2900"/>
              <a:t>How well does the app meet your needs for F1-related discussions and community interaction?</a:t>
            </a:r>
          </a:p>
        </p:txBody>
      </p:sp>
      <p:pic>
        <p:nvPicPr>
          <p:cNvPr id="7170" name="Picture 2" descr="Wykres odpowiedzi z Formularzy. Tytuł pytania: 5. How well does the app meet your needs for F1-related discussions and community interaction?. Liczba odpowiedzi: 35 odpowiedzi.">
            <a:extLst>
              <a:ext uri="{FF2B5EF4-FFF2-40B4-BE49-F238E27FC236}">
                <a16:creationId xmlns:a16="http://schemas.microsoft.com/office/drawing/2014/main" id="{599D3FC3-F3B4-8534-A7EE-C3EDA3AB6FD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06788" y="627797"/>
            <a:ext cx="6818902" cy="3238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43071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9" name="Rectangle 8198">
            <a:extLst>
              <a:ext uri="{FF2B5EF4-FFF2-40B4-BE49-F238E27FC236}">
                <a16:creationId xmlns:a16="http://schemas.microsoft.com/office/drawing/2014/main" id="{2D03A0B2-4A2F-D846-A5E6-FB7CB9A031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8201" name="Rectangle 8200">
            <a:extLst>
              <a:ext uri="{FF2B5EF4-FFF2-40B4-BE49-F238E27FC236}">
                <a16:creationId xmlns:a16="http://schemas.microsoft.com/office/drawing/2014/main" id="{7F573F1D-73A7-FB41-BCAD-FC9AA7DEF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 useBgFill="1">
        <p:nvSpPr>
          <p:cNvPr id="8203" name="Rectangle 8202">
            <a:extLst>
              <a:ext uri="{FF2B5EF4-FFF2-40B4-BE49-F238E27FC236}">
                <a16:creationId xmlns:a16="http://schemas.microsoft.com/office/drawing/2014/main" id="{A88F843D-1C1B-C740-AC27-E3238D0F5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05" name="Rectangle 8204">
            <a:extLst>
              <a:ext uri="{FF2B5EF4-FFF2-40B4-BE49-F238E27FC236}">
                <a16:creationId xmlns:a16="http://schemas.microsoft.com/office/drawing/2014/main" id="{D5B0F748-7FA7-4DDF-89A3-7F1D8EE1F7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07" name="Rectangle 8206">
            <a:extLst>
              <a:ext uri="{FF2B5EF4-FFF2-40B4-BE49-F238E27FC236}">
                <a16:creationId xmlns:a16="http://schemas.microsoft.com/office/drawing/2014/main" id="{1903E872-C07A-4030-B584-D321D40CAB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C8296ADE-2B47-C0D2-522D-9425809381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7321" y="4309024"/>
            <a:ext cx="9677833" cy="113445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3800"/>
              <a:t>How satisfied are you with the live race updates and visualizations in the app?</a:t>
            </a:r>
          </a:p>
        </p:txBody>
      </p:sp>
      <p:pic>
        <p:nvPicPr>
          <p:cNvPr id="8194" name="Picture 2" descr="Wykres odpowiedzi z Formularzy. Tytuł pytania: 6. How satisfied are you with the live race updates and visualizations in the app?. Liczba odpowiedzi: 35 odpowiedzi.">
            <a:extLst>
              <a:ext uri="{FF2B5EF4-FFF2-40B4-BE49-F238E27FC236}">
                <a16:creationId xmlns:a16="http://schemas.microsoft.com/office/drawing/2014/main" id="{3EA27B54-7A43-7302-F996-7584E082D66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06788" y="627797"/>
            <a:ext cx="6818902" cy="3238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8420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A4CF5F2-8670-E2D2-C535-636B8EC6E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Net </a:t>
            </a:r>
            <a:r>
              <a:rPr lang="pl-PL" dirty="0" err="1"/>
              <a:t>Promoter</a:t>
            </a:r>
            <a:r>
              <a:rPr lang="pl-PL" dirty="0"/>
              <a:t> </a:t>
            </a:r>
            <a:r>
              <a:rPr lang="pl-PL" dirty="0" err="1"/>
              <a:t>Score</a:t>
            </a:r>
            <a:endParaRPr lang="pl-PL" dirty="0"/>
          </a:p>
        </p:txBody>
      </p:sp>
      <p:pic>
        <p:nvPicPr>
          <p:cNvPr id="5" name="Symbol zastępczy zawartości 4" descr="Obraz zawierający tekst, zrzut ekranu, Czcionka, numer&#10;&#10;Opis wygenerowany automatycznie">
            <a:extLst>
              <a:ext uri="{FF2B5EF4-FFF2-40B4-BE49-F238E27FC236}">
                <a16:creationId xmlns:a16="http://schemas.microsoft.com/office/drawing/2014/main" id="{4D58BA06-800A-0C00-FCCA-5040157B4B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0976" y="2160588"/>
            <a:ext cx="7799947" cy="3925887"/>
          </a:xfrm>
        </p:spPr>
      </p:pic>
    </p:spTree>
    <p:extLst>
      <p:ext uri="{BB962C8B-B14F-4D97-AF65-F5344CB8AC3E}">
        <p14:creationId xmlns:p14="http://schemas.microsoft.com/office/powerpoint/2010/main" val="38096489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2D03A0B2-4A2F-D846-A5E6-FB7CB9A031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033" name="Rectangle 1032">
            <a:extLst>
              <a:ext uri="{FF2B5EF4-FFF2-40B4-BE49-F238E27FC236}">
                <a16:creationId xmlns:a16="http://schemas.microsoft.com/office/drawing/2014/main" id="{7F573F1D-73A7-FB41-BCAD-FC9AA7DEF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 useBgFill="1">
        <p:nvSpPr>
          <p:cNvPr id="1035" name="Rectangle 1034">
            <a:extLst>
              <a:ext uri="{FF2B5EF4-FFF2-40B4-BE49-F238E27FC236}">
                <a16:creationId xmlns:a16="http://schemas.microsoft.com/office/drawing/2014/main" id="{A88F843D-1C1B-C740-AC27-E3238D0F5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7" name="Rectangle 1036">
            <a:extLst>
              <a:ext uri="{FF2B5EF4-FFF2-40B4-BE49-F238E27FC236}">
                <a16:creationId xmlns:a16="http://schemas.microsoft.com/office/drawing/2014/main" id="{D5B0F748-7FA7-4DDF-89A3-7F1D8EE1F7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9" name="Rectangle 1038">
            <a:extLst>
              <a:ext uri="{FF2B5EF4-FFF2-40B4-BE49-F238E27FC236}">
                <a16:creationId xmlns:a16="http://schemas.microsoft.com/office/drawing/2014/main" id="{1903E872-C07A-4030-B584-D321D40CAB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471DAA21-C451-2122-CD33-108F54235A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7321" y="4309024"/>
            <a:ext cx="9677833" cy="113445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3800"/>
              <a:t>How likely are you to recommend this app to other F1 fans?</a:t>
            </a:r>
          </a:p>
        </p:txBody>
      </p:sp>
      <p:pic>
        <p:nvPicPr>
          <p:cNvPr id="1026" name="Picture 2" descr="Wykres odpowiedzi z Formularzy. Tytuł pytania: 7.  How likely are you to recommend this app to other F1 fans?. Liczba odpowiedzi: 36 odpowiedzi.">
            <a:extLst>
              <a:ext uri="{FF2B5EF4-FFF2-40B4-BE49-F238E27FC236}">
                <a16:creationId xmlns:a16="http://schemas.microsoft.com/office/drawing/2014/main" id="{1B0E8E2B-9122-7963-31E4-373CA4D699E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06788" y="627797"/>
            <a:ext cx="6818902" cy="3238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41959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88AE76B-8783-A67A-B33F-2F9EFE516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1" y="455362"/>
            <a:ext cx="4333058" cy="1584512"/>
          </a:xfrm>
        </p:spPr>
        <p:txBody>
          <a:bodyPr/>
          <a:lstStyle/>
          <a:p>
            <a:r>
              <a:rPr lang="pl-PL" dirty="0"/>
              <a:t>Net </a:t>
            </a:r>
            <a:r>
              <a:rPr lang="pl-PL" dirty="0" err="1"/>
              <a:t>Promoter</a:t>
            </a:r>
            <a:r>
              <a:rPr lang="pl-PL" dirty="0"/>
              <a:t> </a:t>
            </a:r>
            <a:r>
              <a:rPr lang="pl-PL" dirty="0" err="1"/>
              <a:t>Score</a:t>
            </a:r>
            <a:endParaRPr lang="pl-PL" dirty="0"/>
          </a:p>
        </p:txBody>
      </p:sp>
      <p:pic>
        <p:nvPicPr>
          <p:cNvPr id="7" name="Symbol zastępczy obrazu 6" descr="Obraz zawierający tekst, diagram, zrzut ekranu, Czcionka&#10;&#10;Opis wygenerowany automatycznie">
            <a:extLst>
              <a:ext uri="{FF2B5EF4-FFF2-40B4-BE49-F238E27FC236}">
                <a16:creationId xmlns:a16="http://schemas.microsoft.com/office/drawing/2014/main" id="{A73B05F8-989C-4507-7CAC-041936AD4542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9" r="1509"/>
          <a:stretch>
            <a:fillRect/>
          </a:stretch>
        </p:blipFill>
        <p:spPr/>
      </p:pic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43F8FB3A-0BF3-54C7-C421-0D02DE56B4E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The NPS survey gathered </a:t>
            </a:r>
            <a:r>
              <a:rPr lang="en-US" b="1" dirty="0"/>
              <a:t>36</a:t>
            </a:r>
            <a:r>
              <a:rPr lang="en-US" dirty="0"/>
              <a:t> responses. With </a:t>
            </a:r>
            <a:r>
              <a:rPr lang="en-US" b="1" dirty="0"/>
              <a:t>23</a:t>
            </a:r>
            <a:r>
              <a:rPr lang="en-US" dirty="0"/>
              <a:t> promoters, </a:t>
            </a:r>
            <a:r>
              <a:rPr lang="en-US" b="1" dirty="0"/>
              <a:t>4</a:t>
            </a:r>
            <a:r>
              <a:rPr lang="en-US" dirty="0"/>
              <a:t> passives, and </a:t>
            </a:r>
            <a:r>
              <a:rPr lang="en-US" b="1" dirty="0"/>
              <a:t>9</a:t>
            </a:r>
            <a:r>
              <a:rPr lang="en-US" dirty="0"/>
              <a:t> detractors, the Net Promoter Score achieved was </a:t>
            </a:r>
            <a:r>
              <a:rPr lang="en-US" b="1" dirty="0"/>
              <a:t>38.</a:t>
            </a:r>
            <a:r>
              <a:rPr lang="pl-PL" b="1" dirty="0"/>
              <a:t>9</a:t>
            </a:r>
            <a:r>
              <a:rPr lang="en-US" b="1" dirty="0"/>
              <a:t>%.</a:t>
            </a:r>
            <a:endParaRPr lang="pl-PL" b="1" dirty="0"/>
          </a:p>
        </p:txBody>
      </p:sp>
    </p:spTree>
    <p:extLst>
      <p:ext uri="{BB962C8B-B14F-4D97-AF65-F5344CB8AC3E}">
        <p14:creationId xmlns:p14="http://schemas.microsoft.com/office/powerpoint/2010/main" val="13979356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C868C70C-E5C4-CD47-888C-FCB3373B6D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DA97320-228E-48F3-BCFA-423F983C85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66928"/>
            <a:ext cx="1133856" cy="6291072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C9F0975-851A-4FEC-B19A-6EC12C0D54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566928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685A10A-6B4D-7C3E-3B03-2DA0FBACD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2402" y="455362"/>
            <a:ext cx="4701998" cy="1550419"/>
          </a:xfrm>
        </p:spPr>
        <p:txBody>
          <a:bodyPr>
            <a:normAutofit/>
          </a:bodyPr>
          <a:lstStyle/>
          <a:p>
            <a:r>
              <a:rPr lang="en-US" dirty="0"/>
              <a:t>F1 App</a:t>
            </a:r>
            <a:r>
              <a:rPr lang="pl-PL" dirty="0"/>
              <a:t> </a:t>
            </a:r>
            <a:r>
              <a:rPr lang="pl-PL" dirty="0" err="1"/>
              <a:t>Features</a:t>
            </a:r>
            <a:endParaRPr lang="pl-PL" dirty="0"/>
          </a:p>
        </p:txBody>
      </p:sp>
      <p:sp>
        <p:nvSpPr>
          <p:cNvPr id="15" name="Symbol zastępczy zawartości 2">
            <a:extLst>
              <a:ext uri="{FF2B5EF4-FFF2-40B4-BE49-F238E27FC236}">
                <a16:creationId xmlns:a16="http://schemas.microsoft.com/office/drawing/2014/main" id="{F140FA8A-52E0-4193-93EC-5A7D74A360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72402" y="2160016"/>
            <a:ext cx="4701998" cy="3926152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sz="1700" b="1" dirty="0"/>
              <a:t>Comprehensive Data Access</a:t>
            </a:r>
            <a:r>
              <a:rPr lang="pl-PL" sz="1700" b="1" dirty="0"/>
              <a:t> - </a:t>
            </a:r>
            <a:r>
              <a:rPr lang="en-US" sz="1700" dirty="0"/>
              <a:t> Centralized platform for in-depth analysis of race session data, with detailed performance insights.</a:t>
            </a:r>
            <a:endParaRPr lang="pl-PL" sz="1700" dirty="0"/>
          </a:p>
          <a:p>
            <a:pPr>
              <a:lnSpc>
                <a:spcPct val="100000"/>
              </a:lnSpc>
            </a:pPr>
            <a:r>
              <a:rPr lang="en-US" sz="1700" b="1" dirty="0"/>
              <a:t>Dynamic Comparisons</a:t>
            </a:r>
            <a:r>
              <a:rPr lang="pl-PL" sz="1700" b="1" dirty="0"/>
              <a:t> -</a:t>
            </a:r>
            <a:r>
              <a:rPr lang="pl-PL" sz="1700" dirty="0"/>
              <a:t> </a:t>
            </a:r>
            <a:r>
              <a:rPr lang="en-US" sz="1700" dirty="0"/>
              <a:t>Visualize and compare driver performances through interactive tables and charts.</a:t>
            </a:r>
            <a:endParaRPr lang="pl-PL" sz="1700" dirty="0"/>
          </a:p>
          <a:p>
            <a:pPr>
              <a:lnSpc>
                <a:spcPct val="100000"/>
              </a:lnSpc>
            </a:pPr>
            <a:r>
              <a:rPr lang="pl-PL" sz="1700" b="1" dirty="0" err="1"/>
              <a:t>Highlighting</a:t>
            </a:r>
            <a:r>
              <a:rPr lang="pl-PL" sz="1700" b="1" dirty="0"/>
              <a:t> K</a:t>
            </a:r>
            <a:r>
              <a:rPr lang="en-US" sz="1700" b="1" dirty="0" err="1"/>
              <a:t>ey</a:t>
            </a:r>
            <a:r>
              <a:rPr lang="en-US" sz="1700" b="1" dirty="0"/>
              <a:t> Race Moments</a:t>
            </a:r>
            <a:r>
              <a:rPr lang="pl-PL" sz="1700" b="1" dirty="0"/>
              <a:t> -</a:t>
            </a:r>
            <a:r>
              <a:rPr lang="en-US" sz="1700" dirty="0"/>
              <a:t> Curated section for highlights, allowing fans to revisit the most significant moments of each race session.</a:t>
            </a:r>
            <a:endParaRPr lang="pl-PL" sz="1700" dirty="0"/>
          </a:p>
          <a:p>
            <a:pPr>
              <a:lnSpc>
                <a:spcPct val="100000"/>
              </a:lnSpc>
            </a:pPr>
            <a:r>
              <a:rPr lang="en-US" sz="1700" b="1" dirty="0"/>
              <a:t>Real-Time Interaction</a:t>
            </a:r>
            <a:r>
              <a:rPr lang="pl-PL" sz="1700" b="1" dirty="0"/>
              <a:t> - </a:t>
            </a:r>
            <a:r>
              <a:rPr lang="en-US" sz="1700" dirty="0"/>
              <a:t>Engage with </a:t>
            </a:r>
            <a:r>
              <a:rPr lang="pl-PL" sz="1700" dirty="0" err="1"/>
              <a:t>other</a:t>
            </a:r>
            <a:r>
              <a:rPr lang="en-US" sz="1700" dirty="0"/>
              <a:t> fans via live chat, fostering discussions as the race unfolds.</a:t>
            </a:r>
            <a:endParaRPr lang="pl-PL" sz="1700" dirty="0"/>
          </a:p>
        </p:txBody>
      </p:sp>
      <p:pic>
        <p:nvPicPr>
          <p:cNvPr id="7" name="Graphic 6" descr="Customer Review">
            <a:extLst>
              <a:ext uri="{FF2B5EF4-FFF2-40B4-BE49-F238E27FC236}">
                <a16:creationId xmlns:a16="http://schemas.microsoft.com/office/drawing/2014/main" id="{7E643743-D9EB-D9CD-BDDB-CC0DEAD53C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77323" y="1264309"/>
            <a:ext cx="4129362" cy="4129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9686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4">
            <a:extLst>
              <a:ext uri="{FF2B5EF4-FFF2-40B4-BE49-F238E27FC236}">
                <a16:creationId xmlns:a16="http://schemas.microsoft.com/office/drawing/2014/main" id="{08A83911-287B-92F6-2697-C31DD835D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Understanding</a:t>
            </a:r>
            <a:r>
              <a:rPr lang="pl-PL" dirty="0"/>
              <a:t> NPS </a:t>
            </a:r>
            <a:r>
              <a:rPr lang="pl-PL" dirty="0" err="1"/>
              <a:t>Results</a:t>
            </a:r>
            <a:endParaRPr lang="pl-PL" dirty="0"/>
          </a:p>
        </p:txBody>
      </p:sp>
      <p:sp>
        <p:nvSpPr>
          <p:cNvPr id="6" name="Symbol zastępczy zawartości 5">
            <a:extLst>
              <a:ext uri="{FF2B5EF4-FFF2-40B4-BE49-F238E27FC236}">
                <a16:creationId xmlns:a16="http://schemas.microsoft.com/office/drawing/2014/main" id="{0C56094E-D270-822B-9B72-A70AD4E007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Positive Feedback:</a:t>
            </a:r>
            <a:r>
              <a:rPr lang="en-US" dirty="0"/>
              <a:t> NPS of 38.9% reflects a strong base of satisfied users (promoters).</a:t>
            </a:r>
            <a:endParaRPr lang="pl-PL" dirty="0"/>
          </a:p>
          <a:p>
            <a:r>
              <a:rPr lang="en-US" b="1" dirty="0"/>
              <a:t>Opportunities for Growth:</a:t>
            </a:r>
            <a:r>
              <a:rPr lang="en-US" dirty="0"/>
              <a:t> Presence of detractors (25%) highlights areas for improvement.</a:t>
            </a:r>
            <a:endParaRPr lang="pl-PL" dirty="0"/>
          </a:p>
          <a:p>
            <a:r>
              <a:rPr lang="en-US" b="1" dirty="0"/>
              <a:t>Encouraging Outcome:</a:t>
            </a:r>
            <a:r>
              <a:rPr lang="en-US" dirty="0"/>
              <a:t> Majority are likely to recommend the app, indicating good user engagement.</a:t>
            </a:r>
            <a:endParaRPr lang="pl-PL" dirty="0"/>
          </a:p>
          <a:p>
            <a:r>
              <a:rPr lang="en-US" b="1" dirty="0"/>
              <a:t>Next Steps:</a:t>
            </a:r>
            <a:r>
              <a:rPr lang="en-US" dirty="0"/>
              <a:t> Focus on addressing detractor concerns to boost satisfaction and retention.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8312237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3" name="Rectangle 9222">
            <a:extLst>
              <a:ext uri="{FF2B5EF4-FFF2-40B4-BE49-F238E27FC236}">
                <a16:creationId xmlns:a16="http://schemas.microsoft.com/office/drawing/2014/main" id="{2D03A0B2-4A2F-D846-A5E6-FB7CB9A031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9225" name="Rectangle 9224">
            <a:extLst>
              <a:ext uri="{FF2B5EF4-FFF2-40B4-BE49-F238E27FC236}">
                <a16:creationId xmlns:a16="http://schemas.microsoft.com/office/drawing/2014/main" id="{7F573F1D-73A7-FB41-BCAD-FC9AA7DEF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 useBgFill="1">
        <p:nvSpPr>
          <p:cNvPr id="9227" name="Rectangle 9226">
            <a:extLst>
              <a:ext uri="{FF2B5EF4-FFF2-40B4-BE49-F238E27FC236}">
                <a16:creationId xmlns:a16="http://schemas.microsoft.com/office/drawing/2014/main" id="{A88F843D-1C1B-C740-AC27-E3238D0F5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29" name="Rectangle 9228">
            <a:extLst>
              <a:ext uri="{FF2B5EF4-FFF2-40B4-BE49-F238E27FC236}">
                <a16:creationId xmlns:a16="http://schemas.microsoft.com/office/drawing/2014/main" id="{D5B0F748-7FA7-4DDF-89A3-7F1D8EE1F7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31" name="Rectangle 9230">
            <a:extLst>
              <a:ext uri="{FF2B5EF4-FFF2-40B4-BE49-F238E27FC236}">
                <a16:creationId xmlns:a16="http://schemas.microsoft.com/office/drawing/2014/main" id="{1903E872-C07A-4030-B584-D321D40CAB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7A5E407F-239C-E752-E248-9BB3A578C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7321" y="4309024"/>
            <a:ext cx="9677833" cy="113445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3800"/>
              <a:t>How satisfied are you with the speed and responsiveness of the app?</a:t>
            </a:r>
          </a:p>
        </p:txBody>
      </p:sp>
      <p:pic>
        <p:nvPicPr>
          <p:cNvPr id="9218" name="Picture 2" descr="Wykres odpowiedzi z Formularzy. Tytuł pytania: 8.  How satisfied are you with the speed and responsiveness of the app?. Liczba odpowiedzi: 36 odpowiedzi.">
            <a:extLst>
              <a:ext uri="{FF2B5EF4-FFF2-40B4-BE49-F238E27FC236}">
                <a16:creationId xmlns:a16="http://schemas.microsoft.com/office/drawing/2014/main" id="{30CDD5B0-1923-01A1-6414-2816C2FC224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06788" y="627797"/>
            <a:ext cx="6818902" cy="3238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31036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7" name="Rectangle 10246">
            <a:extLst>
              <a:ext uri="{FF2B5EF4-FFF2-40B4-BE49-F238E27FC236}">
                <a16:creationId xmlns:a16="http://schemas.microsoft.com/office/drawing/2014/main" id="{2D03A0B2-4A2F-D846-A5E6-FB7CB9A031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0249" name="Rectangle 10248">
            <a:extLst>
              <a:ext uri="{FF2B5EF4-FFF2-40B4-BE49-F238E27FC236}">
                <a16:creationId xmlns:a16="http://schemas.microsoft.com/office/drawing/2014/main" id="{7F573F1D-73A7-FB41-BCAD-FC9AA7DEF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 useBgFill="1">
        <p:nvSpPr>
          <p:cNvPr id="10251" name="Rectangle 10250">
            <a:extLst>
              <a:ext uri="{FF2B5EF4-FFF2-40B4-BE49-F238E27FC236}">
                <a16:creationId xmlns:a16="http://schemas.microsoft.com/office/drawing/2014/main" id="{A88F843D-1C1B-C740-AC27-E3238D0F5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53" name="Rectangle 10252">
            <a:extLst>
              <a:ext uri="{FF2B5EF4-FFF2-40B4-BE49-F238E27FC236}">
                <a16:creationId xmlns:a16="http://schemas.microsoft.com/office/drawing/2014/main" id="{D5B0F748-7FA7-4DDF-89A3-7F1D8EE1F7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55" name="Rectangle 10254">
            <a:extLst>
              <a:ext uri="{FF2B5EF4-FFF2-40B4-BE49-F238E27FC236}">
                <a16:creationId xmlns:a16="http://schemas.microsoft.com/office/drawing/2014/main" id="{1903E872-C07A-4030-B584-D321D40CAB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8DBBEB13-A9CB-3FE2-6941-8647A369F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7321" y="4309024"/>
            <a:ext cx="9677833" cy="113445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2400" dirty="0"/>
              <a:t>How satisfied are you with the app’s personalization options (e.g., content tailored to favorite teams, drivers)?</a:t>
            </a:r>
          </a:p>
        </p:txBody>
      </p:sp>
      <p:pic>
        <p:nvPicPr>
          <p:cNvPr id="10242" name="Picture 2" descr="Wykres odpowiedzi z Formularzy. Tytuł pytania: 9. How satisfied are you with the app’s personalization options (e.g., content tailored to favorite teams, drivers)?. Liczba odpowiedzi: 36 odpowiedzi.">
            <a:extLst>
              <a:ext uri="{FF2B5EF4-FFF2-40B4-BE49-F238E27FC236}">
                <a16:creationId xmlns:a16="http://schemas.microsoft.com/office/drawing/2014/main" id="{0C690E28-0460-16EB-3EA8-EA3B7D6CFD6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25127" y="627797"/>
            <a:ext cx="6382224" cy="3238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51061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1" name="Rectangle 11270">
            <a:extLst>
              <a:ext uri="{FF2B5EF4-FFF2-40B4-BE49-F238E27FC236}">
                <a16:creationId xmlns:a16="http://schemas.microsoft.com/office/drawing/2014/main" id="{2D03A0B2-4A2F-D846-A5E6-FB7CB9A031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1273" name="Rectangle 11272">
            <a:extLst>
              <a:ext uri="{FF2B5EF4-FFF2-40B4-BE49-F238E27FC236}">
                <a16:creationId xmlns:a16="http://schemas.microsoft.com/office/drawing/2014/main" id="{7F573F1D-73A7-FB41-BCAD-FC9AA7DEF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 useBgFill="1">
        <p:nvSpPr>
          <p:cNvPr id="11275" name="Rectangle 11274">
            <a:extLst>
              <a:ext uri="{FF2B5EF4-FFF2-40B4-BE49-F238E27FC236}">
                <a16:creationId xmlns:a16="http://schemas.microsoft.com/office/drawing/2014/main" id="{A88F843D-1C1B-C740-AC27-E3238D0F5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77" name="Rectangle 11276">
            <a:extLst>
              <a:ext uri="{FF2B5EF4-FFF2-40B4-BE49-F238E27FC236}">
                <a16:creationId xmlns:a16="http://schemas.microsoft.com/office/drawing/2014/main" id="{D5B0F748-7FA7-4DDF-89A3-7F1D8EE1F7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79" name="Rectangle 11278">
            <a:extLst>
              <a:ext uri="{FF2B5EF4-FFF2-40B4-BE49-F238E27FC236}">
                <a16:creationId xmlns:a16="http://schemas.microsoft.com/office/drawing/2014/main" id="{1903E872-C07A-4030-B584-D321D40CAB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67C45DA4-629D-F1E9-4CB3-E93E26742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7321" y="4309024"/>
            <a:ext cx="9677833" cy="113445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3300"/>
              <a:t>How well does the app fulfill your expectations compared to other F1 apps or platforms?</a:t>
            </a:r>
          </a:p>
        </p:txBody>
      </p:sp>
      <p:pic>
        <p:nvPicPr>
          <p:cNvPr id="11266" name="Picture 2" descr="Wykres odpowiedzi z Formularzy. Tytuł pytania: 10.  How well does the app fulfill your expectations compared to other F1 apps or platforms?. Liczba odpowiedzi: 36 odpowiedzi.">
            <a:extLst>
              <a:ext uri="{FF2B5EF4-FFF2-40B4-BE49-F238E27FC236}">
                <a16:creationId xmlns:a16="http://schemas.microsoft.com/office/drawing/2014/main" id="{80872CBB-391F-CEA5-2A0A-ED11FD9E735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06788" y="627797"/>
            <a:ext cx="6818902" cy="3238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90095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D03A0B2-4A2F-D846-A5E6-FB7CB9A031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F573F1D-73A7-FB41-BCAD-FC9AA7DEF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A88F843D-1C1B-C740-AC27-E3238D0F5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5B0F748-7FA7-4DDF-89A3-7F1D8EE1F7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903E872-C07A-4030-B584-D321D40CAB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4E447C4E-674F-2EB2-8182-9D393F64B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7321" y="4309024"/>
            <a:ext cx="9677833" cy="113445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3800"/>
              <a:t>CEM implementation in the organization</a:t>
            </a:r>
          </a:p>
        </p:txBody>
      </p:sp>
      <p:pic>
        <p:nvPicPr>
          <p:cNvPr id="6" name="Graphic 5" descr="Rozpoczynanie pracy">
            <a:extLst>
              <a:ext uri="{FF2B5EF4-FFF2-40B4-BE49-F238E27FC236}">
                <a16:creationId xmlns:a16="http://schemas.microsoft.com/office/drawing/2014/main" id="{79DE19E5-9E00-443B-F7E3-DE2A01CEDF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96749" y="627797"/>
            <a:ext cx="3238979" cy="3238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5612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868C70C-E5C4-CD47-888C-FCB3373B6D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42B42F86-8CBA-D5DF-806B-B10F05D2EB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5040" y="455362"/>
            <a:ext cx="6991800" cy="1550419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pl-PL" sz="3700" err="1"/>
              <a:t>Comparison</a:t>
            </a:r>
            <a:r>
              <a:rPr lang="pl-PL" sz="3700"/>
              <a:t> of </a:t>
            </a:r>
            <a:r>
              <a:rPr lang="en-US" sz="3700"/>
              <a:t>Top CEM Software Solutions of 2024</a:t>
            </a:r>
            <a:endParaRPr lang="pl-PL" sz="37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BF5747-0FA6-15D0-BDD8-80B8FC6081B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65617" b="-445"/>
          <a:stretch/>
        </p:blipFill>
        <p:spPr>
          <a:xfrm>
            <a:off x="20" y="10"/>
            <a:ext cx="4173348" cy="6857990"/>
          </a:xfrm>
          <a:custGeom>
            <a:avLst/>
            <a:gdLst/>
            <a:ahLst/>
            <a:cxnLst/>
            <a:rect l="l" t="t" r="r" b="b"/>
            <a:pathLst>
              <a:path w="4173368" h="6858000">
                <a:moveTo>
                  <a:pt x="0" y="0"/>
                </a:moveTo>
                <a:lnTo>
                  <a:pt x="3603641" y="0"/>
                </a:lnTo>
                <a:lnTo>
                  <a:pt x="3603641" y="565149"/>
                </a:lnTo>
                <a:lnTo>
                  <a:pt x="4173368" y="565149"/>
                </a:lnTo>
                <a:lnTo>
                  <a:pt x="4173368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8C68F39-5E8A-844C-A8FD-394F253C1E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39512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C583CEB-AC2B-2640-94F6-5958E6BC5B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39512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7A691F21-D827-B0AE-7F8B-656DE483E5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35040" y="2160016"/>
            <a:ext cx="6991800" cy="3926152"/>
          </a:xfrm>
        </p:spPr>
        <p:txBody>
          <a:bodyPr>
            <a:normAutofit/>
          </a:bodyPr>
          <a:lstStyle/>
          <a:p>
            <a:r>
              <a:rPr lang="pl-PL" dirty="0" err="1"/>
              <a:t>Freshdesk</a:t>
            </a:r>
            <a:endParaRPr lang="pl-PL" dirty="0"/>
          </a:p>
          <a:p>
            <a:r>
              <a:rPr lang="pl-PL" dirty="0" err="1"/>
              <a:t>Qualaroo</a:t>
            </a:r>
            <a:endParaRPr lang="pl-PL" dirty="0"/>
          </a:p>
          <a:p>
            <a:r>
              <a:rPr lang="pl-PL" dirty="0" err="1"/>
              <a:t>Zendesk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2302874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ymbol zastępczy zawartości 4" descr="Obraz zawierający tekst, zrzut ekranu, Czcionka, dokument&#10;&#10;Opis wygenerowany automatycznie">
            <a:extLst>
              <a:ext uri="{FF2B5EF4-FFF2-40B4-BE49-F238E27FC236}">
                <a16:creationId xmlns:a16="http://schemas.microsoft.com/office/drawing/2014/main" id="{D43C1EAC-EAE6-0F42-F133-1F79B9CC0D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654" y="142649"/>
            <a:ext cx="10105528" cy="6572702"/>
          </a:xfrm>
        </p:spPr>
      </p:pic>
    </p:spTree>
    <p:extLst>
      <p:ext uri="{BB962C8B-B14F-4D97-AF65-F5344CB8AC3E}">
        <p14:creationId xmlns:p14="http://schemas.microsoft.com/office/powerpoint/2010/main" val="2168328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5" name="Rectangle 38">
            <a:extLst>
              <a:ext uri="{FF2B5EF4-FFF2-40B4-BE49-F238E27FC236}">
                <a16:creationId xmlns:a16="http://schemas.microsoft.com/office/drawing/2014/main" id="{C868C70C-E5C4-CD47-888C-FCB3373B6D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2E702D43-F376-20F0-CB2C-D31B53AF3C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7362" y="455362"/>
            <a:ext cx="6881728" cy="1550419"/>
          </a:xfrm>
        </p:spPr>
        <p:txBody>
          <a:bodyPr>
            <a:normAutofit/>
          </a:bodyPr>
          <a:lstStyle/>
          <a:p>
            <a:r>
              <a:rPr lang="pl-PL" sz="4100"/>
              <a:t>Plan of Software implementation in F1 App</a:t>
            </a:r>
          </a:p>
        </p:txBody>
      </p:sp>
      <p:pic>
        <p:nvPicPr>
          <p:cNvPr id="46" name="Picture 34" descr="Skrypt komputerowy na ekranie">
            <a:extLst>
              <a:ext uri="{FF2B5EF4-FFF2-40B4-BE49-F238E27FC236}">
                <a16:creationId xmlns:a16="http://schemas.microsoft.com/office/drawing/2014/main" id="{3B8A4877-8585-C0BE-3811-39A891C5683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478" r="47250" b="-1"/>
          <a:stretch/>
        </p:blipFill>
        <p:spPr>
          <a:xfrm>
            <a:off x="20" y="10"/>
            <a:ext cx="4651228" cy="6857990"/>
          </a:xfrm>
          <a:prstGeom prst="rect">
            <a:avLst/>
          </a:prstGeom>
        </p:spPr>
      </p:pic>
      <p:sp>
        <p:nvSpPr>
          <p:cNvPr id="47" name="Rectangle 40">
            <a:extLst>
              <a:ext uri="{FF2B5EF4-FFF2-40B4-BE49-F238E27FC236}">
                <a16:creationId xmlns:a16="http://schemas.microsoft.com/office/drawing/2014/main" id="{D8C68F39-5E8A-844C-A8FD-394F253C1E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2">
            <a:extLst>
              <a:ext uri="{FF2B5EF4-FFF2-40B4-BE49-F238E27FC236}">
                <a16:creationId xmlns:a16="http://schemas.microsoft.com/office/drawing/2014/main" id="{BC583CEB-AC2B-2640-94F6-5958E6BC5B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BC81E1AF-E75A-8BCA-4A6F-CEDD701B1F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7362" y="2160016"/>
            <a:ext cx="6881728" cy="39261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dirty="0"/>
              <a:t>Plan </a:t>
            </a:r>
            <a:r>
              <a:rPr lang="pl-PL" dirty="0" err="1"/>
              <a:t>includes</a:t>
            </a:r>
            <a:r>
              <a:rPr lang="pl-PL" dirty="0"/>
              <a:t> the </a:t>
            </a:r>
            <a:r>
              <a:rPr lang="pl-PL" dirty="0" err="1"/>
              <a:t>following</a:t>
            </a:r>
            <a:r>
              <a:rPr lang="pl-PL" dirty="0"/>
              <a:t> </a:t>
            </a:r>
            <a:r>
              <a:rPr lang="pl-PL" dirty="0" err="1"/>
              <a:t>stages</a:t>
            </a:r>
            <a:r>
              <a:rPr lang="pl-PL" dirty="0"/>
              <a:t>:</a:t>
            </a:r>
          </a:p>
          <a:p>
            <a:pPr lvl="1"/>
            <a:r>
              <a:rPr lang="pl-PL" dirty="0"/>
              <a:t>CEM Software </a:t>
            </a:r>
            <a:r>
              <a:rPr lang="pl-PL" dirty="0" err="1"/>
              <a:t>Selection</a:t>
            </a:r>
            <a:r>
              <a:rPr lang="pl-PL" dirty="0"/>
              <a:t> &amp; Integration</a:t>
            </a:r>
          </a:p>
          <a:p>
            <a:pPr lvl="1"/>
            <a:r>
              <a:rPr lang="pl-PL" dirty="0"/>
              <a:t>Feedback Collection &amp; User Engagement</a:t>
            </a:r>
          </a:p>
          <a:p>
            <a:pPr lvl="1"/>
            <a:r>
              <a:rPr lang="pl-PL" dirty="0"/>
              <a:t>Real-Time </a:t>
            </a:r>
            <a:r>
              <a:rPr lang="pl-PL" dirty="0" err="1"/>
              <a:t>Support</a:t>
            </a:r>
            <a:r>
              <a:rPr lang="pl-PL" dirty="0"/>
              <a:t> &amp; Analytics</a:t>
            </a:r>
          </a:p>
          <a:p>
            <a:pPr lvl="1"/>
            <a:r>
              <a:rPr lang="pl-PL" dirty="0" err="1"/>
              <a:t>Continuous</a:t>
            </a:r>
            <a:r>
              <a:rPr lang="pl-PL" dirty="0"/>
              <a:t> </a:t>
            </a:r>
            <a:r>
              <a:rPr lang="pl-PL" dirty="0" err="1"/>
              <a:t>Improvement</a:t>
            </a:r>
            <a:endParaRPr lang="pl-PL" dirty="0"/>
          </a:p>
          <a:p>
            <a:pPr lvl="1"/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1218409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51CA1CF-BA1A-D19E-BE4E-9086B6CBCC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Stage</a:t>
            </a:r>
            <a:r>
              <a:rPr lang="pl-PL" dirty="0"/>
              <a:t> 1 – CEM Software </a:t>
            </a:r>
            <a:r>
              <a:rPr lang="pl-PL" dirty="0" err="1"/>
              <a:t>Selection</a:t>
            </a:r>
            <a:r>
              <a:rPr lang="pl-PL" dirty="0"/>
              <a:t> &amp; Integration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706E3CC9-5BB8-1FCC-8959-54308A2D60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l-PL" dirty="0"/>
              <a:t>The </a:t>
            </a:r>
            <a:r>
              <a:rPr lang="pl-PL" dirty="0" err="1"/>
              <a:t>objective</a:t>
            </a:r>
            <a:r>
              <a:rPr lang="pl-PL" dirty="0"/>
              <a:t> </a:t>
            </a:r>
            <a:r>
              <a:rPr lang="pl-PL" dirty="0" err="1"/>
              <a:t>is</a:t>
            </a:r>
            <a:r>
              <a:rPr lang="pl-PL" dirty="0"/>
              <a:t> to c</a:t>
            </a:r>
            <a:r>
              <a:rPr lang="en-US" dirty="0" err="1"/>
              <a:t>hoose</a:t>
            </a:r>
            <a:r>
              <a:rPr lang="en-US" dirty="0"/>
              <a:t> and integrate the right </a:t>
            </a:r>
            <a:r>
              <a:rPr lang="en-US" b="1" dirty="0"/>
              <a:t>CEM software</a:t>
            </a:r>
            <a:r>
              <a:rPr lang="en-US" dirty="0"/>
              <a:t> for managing user engagement and feedback in the F1 app.</a:t>
            </a:r>
            <a:endParaRPr lang="pl-PL" dirty="0"/>
          </a:p>
          <a:p>
            <a:pPr marL="0" indent="0">
              <a:buNone/>
            </a:pPr>
            <a:r>
              <a:rPr lang="pl-PL" dirty="0" err="1"/>
              <a:t>Key</a:t>
            </a:r>
            <a:r>
              <a:rPr lang="pl-PL" dirty="0"/>
              <a:t> </a:t>
            </a:r>
            <a:r>
              <a:rPr lang="pl-PL" dirty="0" err="1"/>
              <a:t>Actions</a:t>
            </a:r>
            <a:r>
              <a:rPr lang="pl-PL" dirty="0"/>
              <a:t>:</a:t>
            </a:r>
          </a:p>
          <a:p>
            <a:pPr lvl="1"/>
            <a:r>
              <a:rPr lang="pl-PL" b="1" dirty="0"/>
              <a:t>Select CEM software </a:t>
            </a:r>
            <a:r>
              <a:rPr lang="pl-PL" dirty="0" err="1"/>
              <a:t>based</a:t>
            </a:r>
            <a:r>
              <a:rPr lang="pl-PL" dirty="0"/>
              <a:t> on </a:t>
            </a:r>
            <a:r>
              <a:rPr lang="pl-PL" dirty="0" err="1"/>
              <a:t>core</a:t>
            </a:r>
            <a:r>
              <a:rPr lang="pl-PL" dirty="0"/>
              <a:t> </a:t>
            </a:r>
            <a:r>
              <a:rPr lang="pl-PL" dirty="0" err="1"/>
              <a:t>features</a:t>
            </a:r>
            <a:r>
              <a:rPr lang="pl-PL" dirty="0"/>
              <a:t>: feedback management, real-</a:t>
            </a:r>
            <a:r>
              <a:rPr lang="pl-PL" dirty="0" err="1"/>
              <a:t>time</a:t>
            </a:r>
            <a:r>
              <a:rPr lang="pl-PL" dirty="0"/>
              <a:t> </a:t>
            </a:r>
            <a:r>
              <a:rPr lang="pl-PL" dirty="0" err="1"/>
              <a:t>features</a:t>
            </a:r>
            <a:r>
              <a:rPr lang="pl-PL" dirty="0"/>
              <a:t>, </a:t>
            </a:r>
            <a:r>
              <a:rPr lang="pl-PL" dirty="0" err="1"/>
              <a:t>personalization</a:t>
            </a:r>
            <a:r>
              <a:rPr lang="pl-PL" dirty="0"/>
              <a:t>, </a:t>
            </a:r>
            <a:r>
              <a:rPr lang="pl-PL" dirty="0" err="1"/>
              <a:t>cost</a:t>
            </a:r>
            <a:r>
              <a:rPr lang="pl-PL" dirty="0"/>
              <a:t> and </a:t>
            </a:r>
            <a:r>
              <a:rPr lang="pl-PL" dirty="0" err="1"/>
              <a:t>support</a:t>
            </a:r>
            <a:r>
              <a:rPr lang="pl-PL" dirty="0"/>
              <a:t>.</a:t>
            </a:r>
          </a:p>
          <a:p>
            <a:pPr lvl="1"/>
            <a:r>
              <a:rPr lang="en-US" b="1" dirty="0"/>
              <a:t>Integrate</a:t>
            </a:r>
            <a:r>
              <a:rPr lang="en-US" dirty="0"/>
              <a:t> the CEM </a:t>
            </a:r>
            <a:r>
              <a:rPr lang="pl-PL" dirty="0"/>
              <a:t>software</a:t>
            </a:r>
            <a:r>
              <a:rPr lang="en-US" dirty="0"/>
              <a:t> into the app to manage user feedback and track customer satisfaction</a:t>
            </a:r>
            <a:r>
              <a:rPr lang="pl-PL" dirty="0"/>
              <a:t>.</a:t>
            </a:r>
          </a:p>
          <a:p>
            <a:pPr lvl="1"/>
            <a:r>
              <a:rPr lang="en-US" b="1" dirty="0"/>
              <a:t>Ensure compatibility</a:t>
            </a:r>
            <a:r>
              <a:rPr lang="en-US" dirty="0"/>
              <a:t> with app data, user interactions, and customer support features.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700812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D8A81198-D8D4-1928-88B6-37CB9A993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Stage</a:t>
            </a:r>
            <a:r>
              <a:rPr lang="pl-PL" dirty="0"/>
              <a:t> 2 – Feedback Collection &amp; User Engagement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76E427AC-997A-7AE4-AF76-60E95571A7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l-PL" dirty="0"/>
              <a:t>The </a:t>
            </a:r>
            <a:r>
              <a:rPr lang="pl-PL" dirty="0" err="1"/>
              <a:t>objective</a:t>
            </a:r>
            <a:r>
              <a:rPr lang="pl-PL" dirty="0"/>
              <a:t> </a:t>
            </a:r>
            <a:r>
              <a:rPr lang="pl-PL" dirty="0" err="1"/>
              <a:t>is</a:t>
            </a:r>
            <a:r>
              <a:rPr lang="pl-PL" dirty="0"/>
              <a:t> to g</a:t>
            </a:r>
            <a:r>
              <a:rPr lang="en-US" dirty="0" err="1"/>
              <a:t>ather</a:t>
            </a:r>
            <a:r>
              <a:rPr lang="en-US" dirty="0"/>
              <a:t> continuous feedback to enhance the user experience and engage users effectively.</a:t>
            </a:r>
            <a:endParaRPr lang="pl-PL" dirty="0"/>
          </a:p>
          <a:p>
            <a:pPr marL="0" indent="0">
              <a:buNone/>
            </a:pPr>
            <a:r>
              <a:rPr lang="pl-PL" dirty="0" err="1"/>
              <a:t>Key</a:t>
            </a:r>
            <a:r>
              <a:rPr lang="pl-PL" dirty="0"/>
              <a:t> </a:t>
            </a:r>
            <a:r>
              <a:rPr lang="pl-PL" dirty="0" err="1"/>
              <a:t>actions</a:t>
            </a:r>
            <a:r>
              <a:rPr lang="pl-PL" dirty="0"/>
              <a:t>:</a:t>
            </a:r>
          </a:p>
          <a:p>
            <a:pPr lvl="1"/>
            <a:r>
              <a:rPr lang="en-US" b="1" dirty="0"/>
              <a:t>Implement Customer Satisfaction Surveys</a:t>
            </a:r>
            <a:r>
              <a:rPr lang="en-US" dirty="0"/>
              <a:t> (e.g., NPS) to measure user sentiment.</a:t>
            </a:r>
            <a:endParaRPr lang="pl-PL" dirty="0"/>
          </a:p>
          <a:p>
            <a:pPr lvl="1"/>
            <a:r>
              <a:rPr lang="en-US" b="1" dirty="0"/>
              <a:t>Analyze user behavior</a:t>
            </a:r>
            <a:r>
              <a:rPr lang="en-US" dirty="0"/>
              <a:t> within the app (e.g., preferences, activity patterns) for </a:t>
            </a:r>
            <a:r>
              <a:rPr lang="en-US" b="1" dirty="0"/>
              <a:t>personalization</a:t>
            </a:r>
            <a:r>
              <a:rPr lang="en-US" dirty="0"/>
              <a:t>.</a:t>
            </a:r>
            <a:endParaRPr lang="pl-PL" dirty="0"/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0546548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Rectangle 97">
            <a:extLst>
              <a:ext uri="{FF2B5EF4-FFF2-40B4-BE49-F238E27FC236}">
                <a16:creationId xmlns:a16="http://schemas.microsoft.com/office/drawing/2014/main" id="{2D03A0B2-4A2F-D846-A5E6-FB7CB9A031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7F573F1D-73A7-FB41-BCAD-FC9AA7DEF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 useBgFill="1">
        <p:nvSpPr>
          <p:cNvPr id="102" name="Rectangle 101">
            <a:extLst>
              <a:ext uri="{FF2B5EF4-FFF2-40B4-BE49-F238E27FC236}">
                <a16:creationId xmlns:a16="http://schemas.microsoft.com/office/drawing/2014/main" id="{A88F843D-1C1B-C740-AC27-E3238D0F5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D5B0F748-7FA7-4DDF-89A3-7F1D8EE1F7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1903E872-C07A-4030-B584-D321D40CAB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4309B3A9-F56A-E11F-569E-7DC4DD0BB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2487" y="120520"/>
            <a:ext cx="9677833" cy="113445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dirty="0"/>
              <a:t>Customer </a:t>
            </a:r>
            <a:r>
              <a:rPr lang="pl-PL" dirty="0"/>
              <a:t>Persona</a:t>
            </a:r>
            <a:endParaRPr lang="en-US" dirty="0"/>
          </a:p>
        </p:txBody>
      </p:sp>
      <p:pic>
        <p:nvPicPr>
          <p:cNvPr id="8" name="Symbol zastępczy zawartości 7" descr="Obraz zawierający tekst, elektronika, komputer, zrzut ekranu&#10;&#10;Opis wygenerowany automatycznie">
            <a:extLst>
              <a:ext uri="{FF2B5EF4-FFF2-40B4-BE49-F238E27FC236}">
                <a16:creationId xmlns:a16="http://schemas.microsoft.com/office/drawing/2014/main" id="{D98A3AD2-4EA9-E857-C09A-52B18732A8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5264" y="1107643"/>
            <a:ext cx="7312278" cy="5465537"/>
          </a:xfrm>
        </p:spPr>
      </p:pic>
    </p:spTree>
    <p:extLst>
      <p:ext uri="{BB962C8B-B14F-4D97-AF65-F5344CB8AC3E}">
        <p14:creationId xmlns:p14="http://schemas.microsoft.com/office/powerpoint/2010/main" val="22235022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ADFFC54-8F79-92DE-932B-15493936B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Stage</a:t>
            </a:r>
            <a:r>
              <a:rPr lang="pl-PL" dirty="0"/>
              <a:t> 3 – Real-Time </a:t>
            </a:r>
            <a:r>
              <a:rPr lang="pl-PL" dirty="0" err="1"/>
              <a:t>Support</a:t>
            </a:r>
            <a:r>
              <a:rPr lang="pl-PL" dirty="0"/>
              <a:t> &amp; Analytics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7D626509-F596-CE3B-7AD1-25EC6C719E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Provide real-time support and analyze user data to improve app features and support.</a:t>
            </a:r>
            <a:endParaRPr lang="pl-PL" dirty="0"/>
          </a:p>
          <a:p>
            <a:pPr marL="0" indent="0">
              <a:buNone/>
            </a:pPr>
            <a:r>
              <a:rPr lang="pl-PL" dirty="0" err="1"/>
              <a:t>Key</a:t>
            </a:r>
            <a:r>
              <a:rPr lang="pl-PL" dirty="0"/>
              <a:t> </a:t>
            </a:r>
            <a:r>
              <a:rPr lang="pl-PL" dirty="0" err="1"/>
              <a:t>Actions</a:t>
            </a:r>
            <a:r>
              <a:rPr lang="pl-PL" dirty="0"/>
              <a:t>:</a:t>
            </a:r>
          </a:p>
          <a:p>
            <a:pPr lvl="1"/>
            <a:r>
              <a:rPr lang="en-US" b="1" dirty="0"/>
              <a:t>Integrate real-time chat support</a:t>
            </a:r>
            <a:r>
              <a:rPr lang="en-US" dirty="0"/>
              <a:t> for addressing user queries and issues.</a:t>
            </a:r>
            <a:endParaRPr lang="pl-PL" dirty="0"/>
          </a:p>
          <a:p>
            <a:pPr lvl="1"/>
            <a:r>
              <a:rPr lang="en-US" b="1" dirty="0"/>
              <a:t>Use analytics dashboards</a:t>
            </a:r>
            <a:r>
              <a:rPr lang="en-US" dirty="0"/>
              <a:t> to track user satisfaction, app interactions, and engagement metrics.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8344277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C7F0C96-7409-FFB3-53B1-7CDD6614D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Stage</a:t>
            </a:r>
            <a:r>
              <a:rPr lang="pl-PL" dirty="0"/>
              <a:t> 4 – </a:t>
            </a:r>
            <a:r>
              <a:rPr lang="pl-PL" dirty="0" err="1"/>
              <a:t>Continous</a:t>
            </a:r>
            <a:r>
              <a:rPr lang="pl-PL" dirty="0"/>
              <a:t> </a:t>
            </a:r>
            <a:r>
              <a:rPr lang="pl-PL" dirty="0" err="1"/>
              <a:t>Improvement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2CBE1E1-619D-50A6-86EA-DA627A84DA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Use ongoing feedback to optimize the F1 app and maintain high levels of user satisfaction.</a:t>
            </a:r>
            <a:endParaRPr lang="pl-PL" dirty="0"/>
          </a:p>
          <a:p>
            <a:pPr marL="0" indent="0">
              <a:buNone/>
            </a:pPr>
            <a:r>
              <a:rPr lang="pl-PL" dirty="0" err="1"/>
              <a:t>Key</a:t>
            </a:r>
            <a:r>
              <a:rPr lang="pl-PL" dirty="0"/>
              <a:t> </a:t>
            </a:r>
            <a:r>
              <a:rPr lang="pl-PL" dirty="0" err="1"/>
              <a:t>Actions</a:t>
            </a:r>
            <a:r>
              <a:rPr lang="pl-PL" dirty="0"/>
              <a:t>:</a:t>
            </a:r>
          </a:p>
          <a:p>
            <a:pPr lvl="1"/>
            <a:r>
              <a:rPr lang="en-US" b="1" dirty="0"/>
              <a:t>Track user satisfaction</a:t>
            </a:r>
            <a:r>
              <a:rPr lang="en-US" dirty="0"/>
              <a:t> regularly using </a:t>
            </a:r>
            <a:r>
              <a:rPr lang="en-US" b="1" dirty="0"/>
              <a:t>NPS</a:t>
            </a:r>
            <a:r>
              <a:rPr lang="en-US" dirty="0"/>
              <a:t> and feedback surveys.</a:t>
            </a:r>
            <a:endParaRPr lang="pl-PL" dirty="0"/>
          </a:p>
          <a:p>
            <a:pPr lvl="1"/>
            <a:r>
              <a:rPr lang="en-US" b="1" dirty="0"/>
              <a:t>Iterate on features</a:t>
            </a:r>
            <a:r>
              <a:rPr lang="en-US" dirty="0"/>
              <a:t> based on feedback, improving personalization and overall experience.</a:t>
            </a:r>
            <a:endParaRPr lang="pl-PL" dirty="0"/>
          </a:p>
          <a:p>
            <a:pPr lvl="1"/>
            <a:r>
              <a:rPr lang="en-US" b="1" dirty="0"/>
              <a:t>Monitor engagement metrics</a:t>
            </a:r>
            <a:r>
              <a:rPr lang="en-US" dirty="0"/>
              <a:t> to assess the success of implemented features and ensure customer retention.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9683583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868C70C-E5C4-CD47-888C-FCB3373B6D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5A8DDA3-B4FC-D445-AA06-C92ABAE24B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88543" y="5476671"/>
            <a:ext cx="2770698" cy="138132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FD0692D-A304-5E4A-BCD9-C00690321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88542" y="4101177"/>
            <a:ext cx="1373567" cy="2756824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4CA77ABE-A613-F242-024D-8219ED508F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8542" y="455362"/>
            <a:ext cx="3183457" cy="3392972"/>
          </a:xfrm>
        </p:spPr>
        <p:txBody>
          <a:bodyPr>
            <a:normAutofit/>
          </a:bodyPr>
          <a:lstStyle/>
          <a:p>
            <a:r>
              <a:rPr lang="pl-PL" dirty="0"/>
              <a:t>CEM Software Choice - </a:t>
            </a:r>
            <a:r>
              <a:rPr lang="pl-PL" dirty="0" err="1"/>
              <a:t>Zendesk</a:t>
            </a:r>
            <a:endParaRPr lang="pl-PL" dirty="0"/>
          </a:p>
        </p:txBody>
      </p:sp>
      <p:graphicFrame>
        <p:nvGraphicFramePr>
          <p:cNvPr id="7" name="Symbol zastępczy zawartości 2">
            <a:extLst>
              <a:ext uri="{FF2B5EF4-FFF2-40B4-BE49-F238E27FC236}">
                <a16:creationId xmlns:a16="http://schemas.microsoft.com/office/drawing/2014/main" id="{55C1E84A-84AC-953C-F85B-2C0A65C1F65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55196749"/>
              </p:ext>
            </p:extLst>
          </p:nvPr>
        </p:nvGraphicFramePr>
        <p:xfrm>
          <a:off x="5224244" y="409518"/>
          <a:ext cx="6034656" cy="56322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561221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DCD14B8-DA8F-2BFE-44AA-E875B8634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Business Justification and Cost Analysis</a:t>
            </a:r>
            <a:endParaRPr lang="pl-PL" dirty="0"/>
          </a:p>
        </p:txBody>
      </p:sp>
      <p:graphicFrame>
        <p:nvGraphicFramePr>
          <p:cNvPr id="5" name="Symbol zastępczy zawartości 2">
            <a:extLst>
              <a:ext uri="{FF2B5EF4-FFF2-40B4-BE49-F238E27FC236}">
                <a16:creationId xmlns:a16="http://schemas.microsoft.com/office/drawing/2014/main" id="{3B2F64E2-4A09-8D3E-D5CD-6A55D11B2046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587710" y="2160016"/>
          <a:ext cx="9486690" cy="3926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943378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7">
            <a:extLst>
              <a:ext uri="{FF2B5EF4-FFF2-40B4-BE49-F238E27FC236}">
                <a16:creationId xmlns:a16="http://schemas.microsoft.com/office/drawing/2014/main" id="{2D03A0B2-4A2F-D846-A5E6-FB7CB9A031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9" name="Rectangle 9">
            <a:extLst>
              <a:ext uri="{FF2B5EF4-FFF2-40B4-BE49-F238E27FC236}">
                <a16:creationId xmlns:a16="http://schemas.microsoft.com/office/drawing/2014/main" id="{7F573F1D-73A7-FB41-BCAD-FC9AA7DEF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 useBgFill="1">
        <p:nvSpPr>
          <p:cNvPr id="20" name="Rectangle 11">
            <a:extLst>
              <a:ext uri="{FF2B5EF4-FFF2-40B4-BE49-F238E27FC236}">
                <a16:creationId xmlns:a16="http://schemas.microsoft.com/office/drawing/2014/main" id="{0247FD0E-C93A-490E-9994-C79DC8977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337B51F-6FE6-DBB3-D969-2522EBCAF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515" y="1247140"/>
            <a:ext cx="9512395" cy="345084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6000"/>
              <a:t>Overall Summary of F1App</a:t>
            </a:r>
          </a:p>
        </p:txBody>
      </p:sp>
      <p:sp>
        <p:nvSpPr>
          <p:cNvPr id="21" name="Rectangle 13">
            <a:extLst>
              <a:ext uri="{FF2B5EF4-FFF2-40B4-BE49-F238E27FC236}">
                <a16:creationId xmlns:a16="http://schemas.microsoft.com/office/drawing/2014/main" id="{AD77B2DF-AF44-4996-BBFD-5DF9162BE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15">
            <a:extLst>
              <a:ext uri="{FF2B5EF4-FFF2-40B4-BE49-F238E27FC236}">
                <a16:creationId xmlns:a16="http://schemas.microsoft.com/office/drawing/2014/main" id="{FF6BECB9-A7FC-400F-8502-97A13BB879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9993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C868C70C-E5C4-CD47-888C-FCB3373B6D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D95C35C-1E2A-0570-D729-14C67A091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1" y="455362"/>
            <a:ext cx="6881728" cy="1550419"/>
          </a:xfrm>
        </p:spPr>
        <p:txBody>
          <a:bodyPr>
            <a:normAutofit/>
          </a:bodyPr>
          <a:lstStyle/>
          <a:p>
            <a:r>
              <a:rPr lang="pl-PL" dirty="0" err="1"/>
              <a:t>Purposes</a:t>
            </a:r>
            <a:r>
              <a:rPr lang="pl-PL" dirty="0"/>
              <a:t> of F1App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694244DC-F8AB-5CFD-E656-DDD6B2FF31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151" y="2160016"/>
            <a:ext cx="6881728" cy="3926152"/>
          </a:xfrm>
        </p:spPr>
        <p:txBody>
          <a:bodyPr>
            <a:normAutofit/>
          </a:bodyPr>
          <a:lstStyle/>
          <a:p>
            <a:r>
              <a:rPr lang="pl-PL" dirty="0"/>
              <a:t>E</a:t>
            </a:r>
            <a:r>
              <a:rPr lang="en-US" dirty="0" err="1"/>
              <a:t>levate</a:t>
            </a:r>
            <a:r>
              <a:rPr lang="en-US" dirty="0"/>
              <a:t> the fan experience for F1 enthusiasts by offering:</a:t>
            </a:r>
            <a:endParaRPr lang="pl-PL" dirty="0"/>
          </a:p>
          <a:p>
            <a:pPr lvl="1"/>
            <a:r>
              <a:rPr lang="en-US" dirty="0"/>
              <a:t>Data-driven insights for in-depth race analysis.</a:t>
            </a:r>
            <a:endParaRPr lang="pl-PL" dirty="0"/>
          </a:p>
          <a:p>
            <a:pPr lvl="1"/>
            <a:r>
              <a:rPr lang="en-US" dirty="0"/>
              <a:t>Dynamic tools for comparisons and enhanced engagement.</a:t>
            </a:r>
            <a:endParaRPr lang="pl-PL" dirty="0"/>
          </a:p>
          <a:p>
            <a:pPr lvl="1"/>
            <a:r>
              <a:rPr lang="en-US" dirty="0"/>
              <a:t>A sense of community through interactive features.</a:t>
            </a:r>
            <a:endParaRPr lang="pl-PL" dirty="0"/>
          </a:p>
        </p:txBody>
      </p:sp>
      <p:pic>
        <p:nvPicPr>
          <p:cNvPr id="5" name="Picture 4" descr="Zaparkowano racecar na torach">
            <a:extLst>
              <a:ext uri="{FF2B5EF4-FFF2-40B4-BE49-F238E27FC236}">
                <a16:creationId xmlns:a16="http://schemas.microsoft.com/office/drawing/2014/main" id="{09A734D7-F827-CE2C-25D2-AE40F8E5FF4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5151" r="43164" b="-1"/>
          <a:stretch/>
        </p:blipFill>
        <p:spPr>
          <a:xfrm>
            <a:off x="8018632" y="10"/>
            <a:ext cx="4173368" cy="685799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8C68F39-5E8A-844C-A8FD-394F253C1E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18632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C583CEB-AC2B-2640-94F6-5958E6BC5B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18632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0066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868C70C-E5C4-CD47-888C-FCB3373B6D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5A8DDA3-B4FC-D445-AA06-C92ABAE24B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88543" y="5476671"/>
            <a:ext cx="2770698" cy="138132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FD0692D-A304-5E4A-BCD9-C00690321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88542" y="4101177"/>
            <a:ext cx="1373567" cy="2756824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6186DD27-80A6-FCFC-27CE-6940CC00B4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8542" y="455362"/>
            <a:ext cx="3183457" cy="3392972"/>
          </a:xfrm>
        </p:spPr>
        <p:txBody>
          <a:bodyPr>
            <a:normAutofit/>
          </a:bodyPr>
          <a:lstStyle/>
          <a:p>
            <a:r>
              <a:rPr lang="pl-PL" dirty="0" err="1"/>
              <a:t>CustomerCentric</a:t>
            </a:r>
            <a:r>
              <a:rPr lang="pl-PL" dirty="0"/>
              <a:t> </a:t>
            </a:r>
            <a:r>
              <a:rPr lang="pl-PL" dirty="0" err="1"/>
              <a:t>Approach</a:t>
            </a:r>
            <a:endParaRPr lang="pl-PL" dirty="0"/>
          </a:p>
        </p:txBody>
      </p:sp>
      <p:graphicFrame>
        <p:nvGraphicFramePr>
          <p:cNvPr id="5" name="Symbol zastępczy zawartości 2">
            <a:extLst>
              <a:ext uri="{FF2B5EF4-FFF2-40B4-BE49-F238E27FC236}">
                <a16:creationId xmlns:a16="http://schemas.microsoft.com/office/drawing/2014/main" id="{D7B08C42-4E0C-FEDA-3D48-A2C19E86A05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19155155"/>
              </p:ext>
            </p:extLst>
          </p:nvPr>
        </p:nvGraphicFramePr>
        <p:xfrm>
          <a:off x="5224244" y="409518"/>
          <a:ext cx="6034656" cy="56322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11128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C868C70C-E5C4-CD47-888C-FCB3373B6D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B31AFE1-1848-B594-8699-71195DA2CD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1" y="455362"/>
            <a:ext cx="6881728" cy="1550419"/>
          </a:xfrm>
        </p:spPr>
        <p:txBody>
          <a:bodyPr>
            <a:normAutofit/>
          </a:bodyPr>
          <a:lstStyle/>
          <a:p>
            <a:r>
              <a:rPr lang="pl-PL" dirty="0" err="1"/>
              <a:t>Key</a:t>
            </a:r>
            <a:r>
              <a:rPr lang="pl-PL" dirty="0"/>
              <a:t> </a:t>
            </a:r>
            <a:r>
              <a:rPr lang="pl-PL" dirty="0" err="1"/>
              <a:t>Takeaways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F7470D62-EFD7-082E-9357-EBDE1544D5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151" y="2160016"/>
            <a:ext cx="6881728" cy="392615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pl-PL" sz="1500" b="1" err="1"/>
              <a:t>Strong</a:t>
            </a:r>
            <a:r>
              <a:rPr lang="pl-PL" sz="1500" b="1"/>
              <a:t> </a:t>
            </a:r>
            <a:r>
              <a:rPr lang="pl-PL" sz="1500" b="1" err="1"/>
              <a:t>Foundations</a:t>
            </a:r>
            <a:r>
              <a:rPr lang="pl-PL" sz="1500" b="1"/>
              <a:t>:</a:t>
            </a:r>
          </a:p>
          <a:p>
            <a:pPr lvl="1">
              <a:lnSpc>
                <a:spcPct val="100000"/>
              </a:lnSpc>
            </a:pPr>
            <a:r>
              <a:rPr lang="en-US" sz="1500"/>
              <a:t>NPS of 38.9% demonstrates solid user engagement and potential for growth.</a:t>
            </a:r>
            <a:endParaRPr lang="pl-PL" sz="1500"/>
          </a:p>
          <a:p>
            <a:pPr lvl="1">
              <a:lnSpc>
                <a:spcPct val="100000"/>
              </a:lnSpc>
            </a:pPr>
            <a:r>
              <a:rPr lang="en-US" sz="1500"/>
              <a:t>Integration of Zendesk ensures seamless customer support.</a:t>
            </a:r>
            <a:endParaRPr lang="pl-PL" sz="1500"/>
          </a:p>
          <a:p>
            <a:pPr>
              <a:lnSpc>
                <a:spcPct val="100000"/>
              </a:lnSpc>
            </a:pPr>
            <a:r>
              <a:rPr lang="pl-PL" sz="1500" b="1" err="1"/>
              <a:t>Opportunities</a:t>
            </a:r>
            <a:r>
              <a:rPr lang="pl-PL" sz="1500" b="1"/>
              <a:t> for </a:t>
            </a:r>
            <a:r>
              <a:rPr lang="pl-PL" sz="1500" b="1" err="1"/>
              <a:t>Improvement</a:t>
            </a:r>
            <a:r>
              <a:rPr lang="pl-PL" sz="1500" b="1"/>
              <a:t>:</a:t>
            </a:r>
          </a:p>
          <a:p>
            <a:pPr lvl="1">
              <a:lnSpc>
                <a:spcPct val="100000"/>
              </a:lnSpc>
            </a:pPr>
            <a:r>
              <a:rPr lang="en-US" sz="1500"/>
              <a:t>Addressing detractor feedback will improve retention and satisfaction.</a:t>
            </a:r>
            <a:endParaRPr lang="pl-PL" sz="1500"/>
          </a:p>
          <a:p>
            <a:pPr lvl="1">
              <a:lnSpc>
                <a:spcPct val="100000"/>
              </a:lnSpc>
            </a:pPr>
            <a:r>
              <a:rPr lang="en-US" sz="1500"/>
              <a:t>Continuous enhancements to personalization and speed.</a:t>
            </a:r>
            <a:endParaRPr lang="pl-PL" sz="1500"/>
          </a:p>
          <a:p>
            <a:pPr>
              <a:lnSpc>
                <a:spcPct val="100000"/>
              </a:lnSpc>
            </a:pPr>
            <a:r>
              <a:rPr lang="pl-PL" sz="1500" b="1" err="1"/>
              <a:t>Future</a:t>
            </a:r>
            <a:r>
              <a:rPr lang="pl-PL" sz="1500" b="1"/>
              <a:t> Outlook:</a:t>
            </a:r>
          </a:p>
          <a:p>
            <a:pPr lvl="1">
              <a:lnSpc>
                <a:spcPct val="100000"/>
              </a:lnSpc>
            </a:pPr>
            <a:r>
              <a:rPr lang="en-US" sz="1500"/>
              <a:t>Commitment to leveraging analytics and feedback for sustained user satisfaction.</a:t>
            </a:r>
            <a:endParaRPr lang="pl-PL" sz="1500"/>
          </a:p>
          <a:p>
            <a:pPr lvl="1">
              <a:lnSpc>
                <a:spcPct val="100000"/>
              </a:lnSpc>
            </a:pPr>
            <a:endParaRPr lang="pl-PL" sz="1500" dirty="0"/>
          </a:p>
          <a:p>
            <a:pPr>
              <a:lnSpc>
                <a:spcPct val="100000"/>
              </a:lnSpc>
            </a:pPr>
            <a:endParaRPr lang="pl-PL" sz="1500" dirty="0"/>
          </a:p>
          <a:p>
            <a:pPr marL="0" indent="0">
              <a:lnSpc>
                <a:spcPct val="100000"/>
              </a:lnSpc>
              <a:buNone/>
            </a:pPr>
            <a:endParaRPr lang="pl-PL" sz="1500" dirty="0"/>
          </a:p>
        </p:txBody>
      </p:sp>
      <p:pic>
        <p:nvPicPr>
          <p:cNvPr id="5" name="Picture 4" descr="Hologram 3D z tabletu iPad">
            <a:extLst>
              <a:ext uri="{FF2B5EF4-FFF2-40B4-BE49-F238E27FC236}">
                <a16:creationId xmlns:a16="http://schemas.microsoft.com/office/drawing/2014/main" id="{B9865A25-4F20-9909-2C5F-D29755DD4AC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4086" r="35293" b="-1"/>
          <a:stretch/>
        </p:blipFill>
        <p:spPr>
          <a:xfrm>
            <a:off x="8018632" y="10"/>
            <a:ext cx="4173368" cy="6857990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D8C68F39-5E8A-844C-A8FD-394F253C1E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18632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BC583CEB-AC2B-2640-94F6-5958E6BC5B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18632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70780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C868C70C-E5C4-CD47-888C-FCB3373B6D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DB6C55D9-6F0B-FE6D-DAEE-05CC4CBC4C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1" y="455362"/>
            <a:ext cx="6881728" cy="1550419"/>
          </a:xfrm>
        </p:spPr>
        <p:txBody>
          <a:bodyPr>
            <a:normAutofit/>
          </a:bodyPr>
          <a:lstStyle/>
          <a:p>
            <a:r>
              <a:rPr lang="pl-PL" dirty="0" err="1"/>
              <a:t>Path</a:t>
            </a:r>
            <a:r>
              <a:rPr lang="pl-PL" dirty="0"/>
              <a:t> </a:t>
            </a:r>
            <a:r>
              <a:rPr lang="pl-PL" dirty="0" err="1"/>
              <a:t>Forward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DFFE2FCB-27FC-ED0F-1D28-F8A35027AE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151" y="2160016"/>
            <a:ext cx="6881728" cy="3926152"/>
          </a:xfrm>
        </p:spPr>
        <p:txBody>
          <a:bodyPr>
            <a:normAutofit/>
          </a:bodyPr>
          <a:lstStyle/>
          <a:p>
            <a:r>
              <a:rPr lang="pl-PL" b="1" dirty="0" err="1"/>
              <a:t>Continuous</a:t>
            </a:r>
            <a:r>
              <a:rPr lang="pl-PL" b="1" dirty="0"/>
              <a:t> </a:t>
            </a:r>
            <a:r>
              <a:rPr lang="pl-PL" b="1" dirty="0" err="1"/>
              <a:t>Optimization</a:t>
            </a:r>
            <a:r>
              <a:rPr lang="pl-PL" b="1" dirty="0"/>
              <a:t>:</a:t>
            </a:r>
          </a:p>
          <a:p>
            <a:pPr lvl="1"/>
            <a:r>
              <a:rPr lang="en-US" dirty="0"/>
              <a:t>Regular surveys and engagement metrics to align with user needs.</a:t>
            </a:r>
            <a:endParaRPr lang="pl-PL" dirty="0"/>
          </a:p>
          <a:p>
            <a:pPr lvl="1"/>
            <a:r>
              <a:rPr lang="en-US" dirty="0"/>
              <a:t>Refining features for personalization and interactivity.</a:t>
            </a:r>
            <a:endParaRPr lang="pl-PL" dirty="0"/>
          </a:p>
          <a:p>
            <a:r>
              <a:rPr lang="pl-PL" b="1" dirty="0"/>
              <a:t>Scalable </a:t>
            </a:r>
            <a:r>
              <a:rPr lang="pl-PL" b="1" dirty="0" err="1"/>
              <a:t>Growth</a:t>
            </a:r>
            <a:r>
              <a:rPr lang="pl-PL" b="1" dirty="0"/>
              <a:t>:</a:t>
            </a:r>
          </a:p>
          <a:p>
            <a:pPr lvl="1"/>
            <a:r>
              <a:rPr lang="en-US" dirty="0"/>
              <a:t>Flexibility in CEM software upgrades (Zendesk) ensures long-term adaptability.</a:t>
            </a:r>
            <a:endParaRPr lang="pl-PL" dirty="0"/>
          </a:p>
          <a:p>
            <a:pPr lvl="1"/>
            <a:r>
              <a:rPr lang="en-US" dirty="0"/>
              <a:t>Expansion of community features to strengthen fan connections.</a:t>
            </a:r>
            <a:endParaRPr lang="pl-PL" dirty="0"/>
          </a:p>
        </p:txBody>
      </p:sp>
      <p:pic>
        <p:nvPicPr>
          <p:cNvPr id="5" name="Picture 4" descr="Deseń trójwymiarowy kształtów pierścieni połączonych liniami">
            <a:extLst>
              <a:ext uri="{FF2B5EF4-FFF2-40B4-BE49-F238E27FC236}">
                <a16:creationId xmlns:a16="http://schemas.microsoft.com/office/drawing/2014/main" id="{6A1BD8D1-2403-F402-3730-8DD34D03203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693" r="51077"/>
          <a:stretch/>
        </p:blipFill>
        <p:spPr>
          <a:xfrm>
            <a:off x="8018632" y="10"/>
            <a:ext cx="4173368" cy="685799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8C68F39-5E8A-844C-A8FD-394F253C1E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18632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C583CEB-AC2B-2640-94F6-5958E6BC5B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18632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93359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D03A0B2-4A2F-D846-A5E6-FB7CB9A031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F573F1D-73A7-FB41-BCAD-FC9AA7DEF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A88F843D-1C1B-C740-AC27-E3238D0F5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5B0F748-7FA7-4DDF-89A3-7F1D8EE1F7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903E872-C07A-4030-B584-D321D40CAB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42BE2344-2EA7-BF7C-D634-270114B308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7321" y="4309024"/>
            <a:ext cx="9677833" cy="113445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000"/>
              <a:t>Thank You!</a:t>
            </a:r>
          </a:p>
        </p:txBody>
      </p:sp>
      <p:pic>
        <p:nvPicPr>
          <p:cNvPr id="6" name="Graphic 5" descr="Zaakceptuj">
            <a:extLst>
              <a:ext uri="{FF2B5EF4-FFF2-40B4-BE49-F238E27FC236}">
                <a16:creationId xmlns:a16="http://schemas.microsoft.com/office/drawing/2014/main" id="{25BE196D-554B-8B53-1B26-1E148A5C9D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96749" y="627797"/>
            <a:ext cx="3238979" cy="3238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10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Rectangle 97">
            <a:extLst>
              <a:ext uri="{FF2B5EF4-FFF2-40B4-BE49-F238E27FC236}">
                <a16:creationId xmlns:a16="http://schemas.microsoft.com/office/drawing/2014/main" id="{2D03A0B2-4A2F-D846-A5E6-FB7CB9A031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7F573F1D-73A7-FB41-BCAD-FC9AA7DEF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 useBgFill="1">
        <p:nvSpPr>
          <p:cNvPr id="102" name="Rectangle 101">
            <a:extLst>
              <a:ext uri="{FF2B5EF4-FFF2-40B4-BE49-F238E27FC236}">
                <a16:creationId xmlns:a16="http://schemas.microsoft.com/office/drawing/2014/main" id="{A88F843D-1C1B-C740-AC27-E3238D0F5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D5B0F748-7FA7-4DDF-89A3-7F1D8EE1F7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1903E872-C07A-4030-B584-D321D40CAB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4309B3A9-F56A-E11F-569E-7DC4DD0BB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2487" y="120520"/>
            <a:ext cx="9677833" cy="113445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dirty="0"/>
              <a:t>Customer Empathy Map</a:t>
            </a:r>
          </a:p>
        </p:txBody>
      </p:sp>
      <p:pic>
        <p:nvPicPr>
          <p:cNvPr id="14" name="Symbol zastępczy zawartości 13" descr="Obraz zawierający tekst, zrzut ekranu, Strona internetowa, Reklama internetowa&#10;&#10;Opis wygenerowany automatycznie">
            <a:extLst>
              <a:ext uri="{FF2B5EF4-FFF2-40B4-BE49-F238E27FC236}">
                <a16:creationId xmlns:a16="http://schemas.microsoft.com/office/drawing/2014/main" id="{A3F31945-D1A4-8DCE-60B9-ECA620891C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0682" y="1254972"/>
            <a:ext cx="6641155" cy="5130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7527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Rectangle 97">
            <a:extLst>
              <a:ext uri="{FF2B5EF4-FFF2-40B4-BE49-F238E27FC236}">
                <a16:creationId xmlns:a16="http://schemas.microsoft.com/office/drawing/2014/main" id="{2D03A0B2-4A2F-D846-A5E6-FB7CB9A031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7F573F1D-73A7-FB41-BCAD-FC9AA7DEF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 useBgFill="1">
        <p:nvSpPr>
          <p:cNvPr id="102" name="Rectangle 101">
            <a:extLst>
              <a:ext uri="{FF2B5EF4-FFF2-40B4-BE49-F238E27FC236}">
                <a16:creationId xmlns:a16="http://schemas.microsoft.com/office/drawing/2014/main" id="{A88F843D-1C1B-C740-AC27-E3238D0F5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D5B0F748-7FA7-4DDF-89A3-7F1D8EE1F7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1903E872-C07A-4030-B584-D321D40CAB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4309B3A9-F56A-E11F-569E-7DC4DD0BB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2487" y="120520"/>
            <a:ext cx="9677833" cy="113445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dirty="0"/>
              <a:t>Customer </a:t>
            </a:r>
            <a:r>
              <a:rPr lang="pl-PL" dirty="0" err="1"/>
              <a:t>Journey</a:t>
            </a:r>
            <a:r>
              <a:rPr lang="en-US" dirty="0"/>
              <a:t> Map</a:t>
            </a:r>
          </a:p>
        </p:txBody>
      </p:sp>
      <p:pic>
        <p:nvPicPr>
          <p:cNvPr id="6" name="Symbol zastępczy zawartości 5" descr="Obraz zawierający tekst, zrzut ekranu, Czcionka, numer&#10;&#10;Opis wygenerowany automatycznie">
            <a:extLst>
              <a:ext uri="{FF2B5EF4-FFF2-40B4-BE49-F238E27FC236}">
                <a16:creationId xmlns:a16="http://schemas.microsoft.com/office/drawing/2014/main" id="{D7FED763-C30C-847D-7D78-187AE2FD37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2486" y="1254972"/>
            <a:ext cx="10018532" cy="4347408"/>
          </a:xfrm>
        </p:spPr>
      </p:pic>
    </p:spTree>
    <p:extLst>
      <p:ext uri="{BB962C8B-B14F-4D97-AF65-F5344CB8AC3E}">
        <p14:creationId xmlns:p14="http://schemas.microsoft.com/office/powerpoint/2010/main" val="17629888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Rectangle 112">
            <a:extLst>
              <a:ext uri="{FF2B5EF4-FFF2-40B4-BE49-F238E27FC236}">
                <a16:creationId xmlns:a16="http://schemas.microsoft.com/office/drawing/2014/main" id="{2D03A0B2-4A2F-D846-A5E6-FB7CB9A031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30" name="Rectangle 114">
            <a:extLst>
              <a:ext uri="{FF2B5EF4-FFF2-40B4-BE49-F238E27FC236}">
                <a16:creationId xmlns:a16="http://schemas.microsoft.com/office/drawing/2014/main" id="{7F573F1D-73A7-FB41-BCAD-FC9AA7DEF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 useBgFill="1">
        <p:nvSpPr>
          <p:cNvPr id="131" name="Rectangle 116">
            <a:extLst>
              <a:ext uri="{FF2B5EF4-FFF2-40B4-BE49-F238E27FC236}">
                <a16:creationId xmlns:a16="http://schemas.microsoft.com/office/drawing/2014/main" id="{A88F843D-1C1B-C740-AC27-E3238D0F5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D5B0F748-7FA7-4DDF-89A3-7F1D8EE1F7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1903E872-C07A-4030-B584-D321D40CAB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4309B3A9-F56A-E11F-569E-7DC4DD0BB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7321" y="4309024"/>
            <a:ext cx="9677833" cy="113445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5100"/>
              <a:t>Customer Satisfaction Survey</a:t>
            </a:r>
          </a:p>
        </p:txBody>
      </p:sp>
      <p:pic>
        <p:nvPicPr>
          <p:cNvPr id="132" name="Graphic 109" descr="Smiling Face with No Fill">
            <a:extLst>
              <a:ext uri="{FF2B5EF4-FFF2-40B4-BE49-F238E27FC236}">
                <a16:creationId xmlns:a16="http://schemas.microsoft.com/office/drawing/2014/main" id="{419E14F6-4576-9BBE-2DE9-28AFC9BA6D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96749" y="627797"/>
            <a:ext cx="3238979" cy="3238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4823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587AD46-D590-0665-61EA-0E8DBD834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Customer Satisfaction Survey</a:t>
            </a:r>
            <a:endParaRPr lang="pl-PL" dirty="0"/>
          </a:p>
        </p:txBody>
      </p:sp>
      <p:graphicFrame>
        <p:nvGraphicFramePr>
          <p:cNvPr id="15" name="Symbol zastępczy zawartości 2">
            <a:extLst>
              <a:ext uri="{FF2B5EF4-FFF2-40B4-BE49-F238E27FC236}">
                <a16:creationId xmlns:a16="http://schemas.microsoft.com/office/drawing/2014/main" id="{F0834DC8-5B28-75CC-B31E-7AA64274519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97643330"/>
              </p:ext>
            </p:extLst>
          </p:nvPr>
        </p:nvGraphicFramePr>
        <p:xfrm>
          <a:off x="1587710" y="2160016"/>
          <a:ext cx="9486690" cy="3926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360833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1" name="Rectangle 160">
            <a:extLst>
              <a:ext uri="{FF2B5EF4-FFF2-40B4-BE49-F238E27FC236}">
                <a16:creationId xmlns:a16="http://schemas.microsoft.com/office/drawing/2014/main" id="{C868C70C-E5C4-CD47-888C-FCB3373B6D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Rectangle 162">
            <a:extLst>
              <a:ext uri="{FF2B5EF4-FFF2-40B4-BE49-F238E27FC236}">
                <a16:creationId xmlns:a16="http://schemas.microsoft.com/office/drawing/2014/main" id="{D8C68F39-5E8A-844C-A8FD-394F253C1E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Rectangle 164">
            <a:extLst>
              <a:ext uri="{FF2B5EF4-FFF2-40B4-BE49-F238E27FC236}">
                <a16:creationId xmlns:a16="http://schemas.microsoft.com/office/drawing/2014/main" id="{BC583CEB-AC2B-2640-94F6-5958E6BC5B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4309B3A9-F56A-E11F-569E-7DC4DD0BB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95729" y="455362"/>
            <a:ext cx="3378671" cy="155041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/>
              <a:t>Part 1</a:t>
            </a:r>
          </a:p>
        </p:txBody>
      </p:sp>
      <p:pic>
        <p:nvPicPr>
          <p:cNvPr id="11" name="Symbol zastępczy zawartości 10" descr="Obraz zawierający tekst, zrzut ekranu, Czcionka, numer&#10;&#10;Opis wygenerowany automatycznie">
            <a:extLst>
              <a:ext uri="{FF2B5EF4-FFF2-40B4-BE49-F238E27FC236}">
                <a16:creationId xmlns:a16="http://schemas.microsoft.com/office/drawing/2014/main" id="{8135CE4E-98DC-7B6F-95CD-66D5B516AC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8187" y="565154"/>
            <a:ext cx="3551529" cy="5527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0712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2" name="Rectangle 171">
            <a:extLst>
              <a:ext uri="{FF2B5EF4-FFF2-40B4-BE49-F238E27FC236}">
                <a16:creationId xmlns:a16="http://schemas.microsoft.com/office/drawing/2014/main" id="{C868C70C-E5C4-CD47-888C-FCB3373B6D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Rectangle 173">
            <a:extLst>
              <a:ext uri="{FF2B5EF4-FFF2-40B4-BE49-F238E27FC236}">
                <a16:creationId xmlns:a16="http://schemas.microsoft.com/office/drawing/2014/main" id="{D8C68F39-5E8A-844C-A8FD-394F253C1E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BC583CEB-AC2B-2640-94F6-5958E6BC5B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4309B3A9-F56A-E11F-569E-7DC4DD0BB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95729" y="455362"/>
            <a:ext cx="3378671" cy="155041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Part </a:t>
            </a:r>
            <a:r>
              <a:rPr lang="pl-PL" dirty="0"/>
              <a:t>2</a:t>
            </a:r>
            <a:endParaRPr lang="en-US" dirty="0"/>
          </a:p>
        </p:txBody>
      </p:sp>
      <p:pic>
        <p:nvPicPr>
          <p:cNvPr id="4" name="Symbol zastępczy zawartości 3" descr="Obraz zawierający tekst, zrzut ekranu, Czcionka, numer&#10;&#10;Opis wygenerowany automatycznie">
            <a:extLst>
              <a:ext uri="{FF2B5EF4-FFF2-40B4-BE49-F238E27FC236}">
                <a16:creationId xmlns:a16="http://schemas.microsoft.com/office/drawing/2014/main" id="{25420F1E-5A8F-6CF9-6E1F-C47459F8A6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889" y="565154"/>
            <a:ext cx="4270126" cy="5527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490474"/>
      </p:ext>
    </p:extLst>
  </p:cSld>
  <p:clrMapOvr>
    <a:masterClrMapping/>
  </p:clrMapOvr>
</p:sld>
</file>

<file path=ppt/theme/theme1.xml><?xml version="1.0" encoding="utf-8"?>
<a:theme xmlns:a="http://schemas.openxmlformats.org/drawingml/2006/main" name="InterweaveVTI">
  <a:themeElements>
    <a:clrScheme name="Interweave-R1">
      <a:dk1>
        <a:srgbClr val="000000"/>
      </a:dk1>
      <a:lt1>
        <a:srgbClr val="FFFFFF"/>
      </a:lt1>
      <a:dk2>
        <a:srgbClr val="292C2D"/>
      </a:dk2>
      <a:lt2>
        <a:srgbClr val="DDDEDD"/>
      </a:lt2>
      <a:accent1>
        <a:srgbClr val="0BA5E8"/>
      </a:accent1>
      <a:accent2>
        <a:srgbClr val="5066E1"/>
      </a:accent2>
      <a:accent3>
        <a:srgbClr val="894EC0"/>
      </a:accent3>
      <a:accent4>
        <a:srgbClr val="E54196"/>
      </a:accent4>
      <a:accent5>
        <a:srgbClr val="BE4449"/>
      </a:accent5>
      <a:accent6>
        <a:srgbClr val="F55822"/>
      </a:accent6>
      <a:hlink>
        <a:srgbClr val="C22DD8"/>
      </a:hlink>
      <a:folHlink>
        <a:srgbClr val="737F82"/>
      </a:folHlink>
    </a:clrScheme>
    <a:fontScheme name="Interweave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rweaveVTI" id="{2A5AE21D-FC75-4AD0-BC12-FA563BC24905}" vid="{9A4A41B8-EB69-44BB-8E15-B517E25CF8C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827</TotalTime>
  <Words>1048</Words>
  <Application>Microsoft Office PowerPoint</Application>
  <PresentationFormat>Panoramiczny</PresentationFormat>
  <Paragraphs>112</Paragraphs>
  <Slides>39</Slides>
  <Notes>0</Notes>
  <HiddenSlides>0</HiddenSlides>
  <MMClips>0</MMClips>
  <ScaleCrop>false</ScaleCrop>
  <HeadingPairs>
    <vt:vector size="6" baseType="variant">
      <vt:variant>
        <vt:lpstr>Używane czcionki</vt:lpstr>
      </vt:variant>
      <vt:variant>
        <vt:i4>3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39</vt:i4>
      </vt:variant>
    </vt:vector>
  </HeadingPairs>
  <TitlesOfParts>
    <vt:vector size="43" baseType="lpstr">
      <vt:lpstr>Arial</vt:lpstr>
      <vt:lpstr>Avenir Next</vt:lpstr>
      <vt:lpstr>Neue Haas Grotesk Text Pro</vt:lpstr>
      <vt:lpstr>InterweaveVTI</vt:lpstr>
      <vt:lpstr>F1 App</vt:lpstr>
      <vt:lpstr>F1 App Features</vt:lpstr>
      <vt:lpstr>Customer Persona</vt:lpstr>
      <vt:lpstr>Customer Empathy Map</vt:lpstr>
      <vt:lpstr>Customer Journey Map</vt:lpstr>
      <vt:lpstr>Customer Satisfaction Survey</vt:lpstr>
      <vt:lpstr>Customer Satisfaction Survey</vt:lpstr>
      <vt:lpstr>Part 1</vt:lpstr>
      <vt:lpstr>Part 2</vt:lpstr>
      <vt:lpstr>Part 3</vt:lpstr>
      <vt:lpstr>How satisfied are you with the overall user experience of the app?</vt:lpstr>
      <vt:lpstr>How easy is it to navigate through the app and find the features you’re looking for?</vt:lpstr>
      <vt:lpstr>How satisfied are you with the quality of F1 insights, news, and analysis provided by the app?</vt:lpstr>
      <vt:lpstr>How useful do you find the app’s interactive features (polls, race predictions, etc.)?</vt:lpstr>
      <vt:lpstr>How well does the app meet your needs for F1-related discussions and community interaction?</vt:lpstr>
      <vt:lpstr>How satisfied are you with the live race updates and visualizations in the app?</vt:lpstr>
      <vt:lpstr>Net Promoter Score</vt:lpstr>
      <vt:lpstr>How likely are you to recommend this app to other F1 fans?</vt:lpstr>
      <vt:lpstr>Net Promoter Score</vt:lpstr>
      <vt:lpstr>Understanding NPS Results</vt:lpstr>
      <vt:lpstr>How satisfied are you with the speed and responsiveness of the app?</vt:lpstr>
      <vt:lpstr>How satisfied are you with the app’s personalization options (e.g., content tailored to favorite teams, drivers)?</vt:lpstr>
      <vt:lpstr>How well does the app fulfill your expectations compared to other F1 apps or platforms?</vt:lpstr>
      <vt:lpstr>CEM implementation in the organization</vt:lpstr>
      <vt:lpstr>Comparison of Top CEM Software Solutions of 2024</vt:lpstr>
      <vt:lpstr>Prezentacja programu PowerPoint</vt:lpstr>
      <vt:lpstr>Plan of Software implementation in F1 App</vt:lpstr>
      <vt:lpstr>Stage 1 – CEM Software Selection &amp; Integration</vt:lpstr>
      <vt:lpstr>Stage 2 – Feedback Collection &amp; User Engagement</vt:lpstr>
      <vt:lpstr>Stage 3 – Real-Time Support &amp; Analytics</vt:lpstr>
      <vt:lpstr>Stage 4 – Continous Improvement</vt:lpstr>
      <vt:lpstr>CEM Software Choice - Zendesk</vt:lpstr>
      <vt:lpstr>Business Justification and Cost Analysis</vt:lpstr>
      <vt:lpstr>Overall Summary of F1App</vt:lpstr>
      <vt:lpstr>Purposes of F1App</vt:lpstr>
      <vt:lpstr>CustomerCentric Approach</vt:lpstr>
      <vt:lpstr>Key Takeaways</vt:lpstr>
      <vt:lpstr>Path Forward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Andrzej Janik</dc:creator>
  <cp:lastModifiedBy>Andrzej Janik</cp:lastModifiedBy>
  <cp:revision>25</cp:revision>
  <dcterms:created xsi:type="dcterms:W3CDTF">2024-11-10T18:13:29Z</dcterms:created>
  <dcterms:modified xsi:type="dcterms:W3CDTF">2024-12-10T16:16:15Z</dcterms:modified>
</cp:coreProperties>
</file>